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83" r:id="rId21"/>
    <p:sldId id="276" r:id="rId22"/>
    <p:sldId id="284" r:id="rId23"/>
    <p:sldId id="278" r:id="rId24"/>
    <p:sldId id="277" r:id="rId25"/>
    <p:sldId id="281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DFF8C"/>
    <a:srgbClr val="EA64D7"/>
    <a:srgbClr val="5DFFA6"/>
    <a:srgbClr val="E438CB"/>
    <a:srgbClr val="C71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5FFD0-890C-464B-9F1D-E998EA3368A2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77488-50F4-41A3-9233-C1CF06C1CD5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706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8CDE-AE0C-40EF-9E3A-C330490CA53D}" type="datetimeFigureOut">
              <a:rPr lang="fr-CA" smtClean="0"/>
              <a:pPr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2AD29-A6E6-49C1-8456-2309F832878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4.xml"/><Relationship Id="rId7" Type="http://schemas.openxmlformats.org/officeDocument/2006/relationships/image" Target="../media/image6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8.gi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8.gi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8.gi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Démarche de préparation à la première des communions.</a:t>
            </a:r>
          </a:p>
        </p:txBody>
      </p:sp>
      <p:pic>
        <p:nvPicPr>
          <p:cNvPr id="1029" name="Picture 5" descr="Résultats de recherche d'images pour « première communion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Prenez une vitesse de croisière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fr-CA" dirty="0"/>
              <a:t>Essayez de vivre </a:t>
            </a:r>
          </a:p>
          <a:p>
            <a:pPr marL="0" indent="0">
              <a:buNone/>
            </a:pPr>
            <a:r>
              <a:rPr lang="fr-CA" dirty="0"/>
              <a:t>«  </a:t>
            </a:r>
            <a:r>
              <a:rPr lang="fr-CA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la route des rencontres</a:t>
            </a:r>
            <a:r>
              <a:rPr lang="fr-CA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CA" dirty="0"/>
              <a:t>» dès que possible. </a:t>
            </a:r>
          </a:p>
          <a:p>
            <a:pPr marL="0" indent="0">
              <a:buNone/>
            </a:pPr>
            <a:r>
              <a:rPr lang="fr-CA" dirty="0"/>
              <a:t>Planifiez du temps pour vous donner une vitesse de croisière. </a:t>
            </a:r>
          </a:p>
          <a:p>
            <a:pPr marL="0" indent="0">
              <a:buNone/>
            </a:pPr>
            <a:r>
              <a:rPr lang="fr-CA" dirty="0"/>
              <a:t>(Ex. Faire un diaporama par semaine).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085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39752" y="4869160"/>
            <a:ext cx="2376264" cy="1362075"/>
          </a:xfrm>
        </p:spPr>
        <p:txBody>
          <a:bodyPr/>
          <a:lstStyle/>
          <a:p>
            <a:r>
              <a:rPr lang="fr-CA" dirty="0"/>
              <a:t>L’amitié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5576" y="3356992"/>
            <a:ext cx="7772400" cy="1500187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 « Sur la route des rencontres… 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84784"/>
            <a:ext cx="2022904" cy="3287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  <p:pic>
        <p:nvPicPr>
          <p:cNvPr id="2050" name="Picture 2" descr="Résultats de recherche d'images pour « empreintes de pas 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5381948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70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héo 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1256" y="1785926"/>
            <a:ext cx="2142744" cy="4593336"/>
          </a:xfrm>
          <a:prstGeom prst="rect">
            <a:avLst/>
          </a:prstGeom>
        </p:spPr>
      </p:pic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1547664" y="1700808"/>
            <a:ext cx="4680520" cy="2205331"/>
          </a:xfrm>
          <a:prstGeom prst="wedgeRoundRectCallout">
            <a:avLst>
              <a:gd name="adj1" fmla="val 76476"/>
              <a:gd name="adj2" fmla="val 24771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Aujourd’hui, nous prendrons du temps pour  nous parler de nos amis.</a:t>
            </a:r>
          </a:p>
          <a:p>
            <a:pPr algn="ctr"/>
            <a:endParaRPr lang="fr-CA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ophie joye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2224556" cy="3857628"/>
          </a:xfrm>
          <a:prstGeom prst="rect">
            <a:avLst/>
          </a:prstGeom>
        </p:spPr>
      </p:pic>
      <p:pic>
        <p:nvPicPr>
          <p:cNvPr id="9" name="Image 8" descr="Théo Cont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1256" y="2264664"/>
            <a:ext cx="2142744" cy="4593336"/>
          </a:xfrm>
          <a:prstGeom prst="rect">
            <a:avLst/>
          </a:prstGeom>
        </p:spPr>
      </p:pic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3059832" y="764704"/>
            <a:ext cx="4664131" cy="1773283"/>
          </a:xfrm>
          <a:prstGeom prst="wedgeRoundRectCallout">
            <a:avLst>
              <a:gd name="adj1" fmla="val 42491"/>
              <a:gd name="adj2" fmla="val 84896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parlant d’amis, voici mon amie :</a:t>
            </a:r>
          </a:p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Sophie. </a:t>
            </a:r>
            <a:endParaRPr lang="fr-CA" sz="2800" dirty="0"/>
          </a:p>
        </p:txBody>
      </p:sp>
      <p:sp>
        <p:nvSpPr>
          <p:cNvPr id="7" name="Rectangle à coins arrondis 6"/>
          <p:cNvSpPr/>
          <p:nvPr>
            <p:custDataLst>
              <p:tags r:id="rId2"/>
            </p:custDataLst>
          </p:nvPr>
        </p:nvSpPr>
        <p:spPr>
          <a:xfrm>
            <a:off x="2555776" y="3356992"/>
            <a:ext cx="4464496" cy="2520280"/>
          </a:xfrm>
          <a:prstGeom prst="wedgeRoundRectCallout">
            <a:avLst>
              <a:gd name="adj1" fmla="val -69586"/>
              <a:gd name="adj2" fmla="val -25969"/>
              <a:gd name="adj3" fmla="val 16667"/>
            </a:avLst>
          </a:prstGeom>
          <a:solidFill>
            <a:srgbClr val="EA6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Salut! Théo et moi, nous aimons faire des découvertes…</a:t>
            </a:r>
          </a:p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toi, as-tu le goût d’explorer avec nous?</a:t>
            </a:r>
            <a:endParaRPr lang="fr-CA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s de recherche d'images pour « ?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-99392"/>
            <a:ext cx="3672408" cy="2758387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332656"/>
            <a:ext cx="6933456" cy="1143000"/>
          </a:xfrm>
        </p:spPr>
        <p:txBody>
          <a:bodyPr>
            <a:normAutofit/>
          </a:bodyPr>
          <a:lstStyle/>
          <a:p>
            <a:r>
              <a:rPr lang="fr-CA" b="1" dirty="0"/>
              <a:t>Questions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32856"/>
            <a:ext cx="785921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1- Toi, comment as-tu rencontré ton ami(e)?</a:t>
            </a:r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r>
              <a:rPr lang="fr-CA" sz="2800" dirty="0"/>
              <a:t>2- Raconte-moi l’histoire de ta première rencontre avec ton ami(e)…</a:t>
            </a:r>
            <a:endParaRPr lang="fr-CA" dirty="0"/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r>
              <a:rPr lang="fr-CA" sz="2800" dirty="0"/>
              <a:t>3- Pourquoi est-ce que tu as choisi cette personne pour qu’elle devienne ton ami(e)?</a:t>
            </a:r>
          </a:p>
          <a:p>
            <a:pPr marL="0" indent="0">
              <a:buNone/>
            </a:pP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42085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Théo Content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57562"/>
            <a:ext cx="1785918" cy="3828418"/>
          </a:xfrm>
          <a:prstGeom prst="rect">
            <a:avLst/>
          </a:prstGeom>
        </p:spPr>
      </p:pic>
      <p:pic>
        <p:nvPicPr>
          <p:cNvPr id="4" name="Picture 2" descr="Résultats de recherche d'images pour « ? 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51" y="-34605"/>
            <a:ext cx="3672408" cy="2758387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3001" y="236193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/>
              <a:t>Questions…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3528" y="3068960"/>
            <a:ext cx="777686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4- Nomme 5 signes (ou gestes) visibles de l’amitié… </a:t>
            </a:r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8" name="Rectangle à coins arrondis 7"/>
          <p:cNvSpPr/>
          <p:nvPr>
            <p:custDataLst>
              <p:tags r:id="rId3"/>
            </p:custDataLst>
          </p:nvPr>
        </p:nvSpPr>
        <p:spPr>
          <a:xfrm>
            <a:off x="3491880" y="1120188"/>
            <a:ext cx="5544616" cy="1584176"/>
          </a:xfrm>
          <a:prstGeom prst="wedgeRoundRectCallout">
            <a:avLst>
              <a:gd name="adj1" fmla="val 38056"/>
              <a:gd name="adj2" fmla="val 114846"/>
              <a:gd name="adj3" fmla="val 16667"/>
            </a:avLst>
          </a:prstGeom>
          <a:solidFill>
            <a:srgbClr val="EA6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Personne n’a vu l’amitié… On voit par des signes les liens qui unissent les personnes.</a:t>
            </a:r>
          </a:p>
        </p:txBody>
      </p:sp>
      <p:sp>
        <p:nvSpPr>
          <p:cNvPr id="10" name="Rectangle à coins arrondis 9"/>
          <p:cNvSpPr/>
          <p:nvPr>
            <p:custDataLst>
              <p:tags r:id="rId4"/>
            </p:custDataLst>
          </p:nvPr>
        </p:nvSpPr>
        <p:spPr>
          <a:xfrm>
            <a:off x="2195736" y="4005064"/>
            <a:ext cx="4664131" cy="2088232"/>
          </a:xfrm>
          <a:prstGeom prst="wedgeRoundRectCallout">
            <a:avLst>
              <a:gd name="adj1" fmla="val -60355"/>
              <a:gd name="adj2" fmla="val 5384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Sophie et moi, nous partageons nos jeux préférés! C’est un signe ça!</a:t>
            </a:r>
            <a:endParaRPr lang="fr-CA" sz="2800" dirty="0"/>
          </a:p>
        </p:txBody>
      </p:sp>
      <p:pic>
        <p:nvPicPr>
          <p:cNvPr id="13" name="Image 12" descr="Sophie joyeu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7212" y="3729681"/>
            <a:ext cx="1778536" cy="30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5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Sophie joye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3357562"/>
            <a:ext cx="1778536" cy="3084180"/>
          </a:xfrm>
          <a:prstGeom prst="rect">
            <a:avLst/>
          </a:prstGeom>
        </p:spPr>
      </p:pic>
      <p:pic>
        <p:nvPicPr>
          <p:cNvPr id="9" name="Image 8" descr="Théo Content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29582"/>
            <a:ext cx="1785918" cy="3828418"/>
          </a:xfrm>
          <a:prstGeom prst="rect">
            <a:avLst/>
          </a:prstGeom>
        </p:spPr>
      </p:pic>
      <p:pic>
        <p:nvPicPr>
          <p:cNvPr id="4" name="Picture 2" descr="Résultats de recherche d'images pour « ? 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1592" y="0"/>
            <a:ext cx="3672408" cy="2758387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Questions…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7139" y="1340768"/>
            <a:ext cx="5688632" cy="7920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800" dirty="0"/>
              <a:t>5- À quels signes (gestes) reconnaît-on un « vrai » ami?</a:t>
            </a:r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8" name="Rectangle à coins arrondis 7"/>
          <p:cNvSpPr/>
          <p:nvPr>
            <p:custDataLst>
              <p:tags r:id="rId3"/>
            </p:custDataLst>
          </p:nvPr>
        </p:nvSpPr>
        <p:spPr>
          <a:xfrm>
            <a:off x="2051720" y="4365104"/>
            <a:ext cx="4392488" cy="1584176"/>
          </a:xfrm>
          <a:prstGeom prst="wedgeRoundRectCallout">
            <a:avLst>
              <a:gd name="adj1" fmla="val 69812"/>
              <a:gd name="adj2" fmla="val -72991"/>
              <a:gd name="adj3" fmla="val 16667"/>
            </a:avLst>
          </a:prstGeom>
          <a:solidFill>
            <a:srgbClr val="EA6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C’est vrai! On se fait confiance.</a:t>
            </a:r>
          </a:p>
        </p:txBody>
      </p:sp>
      <p:sp>
        <p:nvSpPr>
          <p:cNvPr id="10" name="Rectangle à coins arrondis 9"/>
          <p:cNvSpPr/>
          <p:nvPr>
            <p:custDataLst>
              <p:tags r:id="rId4"/>
            </p:custDataLst>
          </p:nvPr>
        </p:nvSpPr>
        <p:spPr>
          <a:xfrm>
            <a:off x="1331640" y="2132856"/>
            <a:ext cx="4664131" cy="1656184"/>
          </a:xfrm>
          <a:prstGeom prst="wedgeRoundRectCallout">
            <a:avLst>
              <a:gd name="adj1" fmla="val -41714"/>
              <a:gd name="adj2" fmla="val 93179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 exemple, je peux tout dire mes secrets à Sophie…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42085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héo Cont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1256" y="2264664"/>
            <a:ext cx="2142744" cy="4593336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"/>
            <a:ext cx="3096344" cy="3233959"/>
          </a:xfrm>
          <a:effectLst>
            <a:softEdge rad="12700"/>
          </a:effectLst>
        </p:spPr>
      </p:pic>
      <p:sp>
        <p:nvSpPr>
          <p:cNvPr id="7" name="Rectangle à coins arrondis 6"/>
          <p:cNvSpPr/>
          <p:nvPr>
            <p:custDataLst>
              <p:tags r:id="rId2"/>
            </p:custDataLst>
          </p:nvPr>
        </p:nvSpPr>
        <p:spPr>
          <a:xfrm flipH="1">
            <a:off x="971600" y="3501008"/>
            <a:ext cx="4680520" cy="1888382"/>
          </a:xfrm>
          <a:prstGeom prst="wedgeRoundRectCallout">
            <a:avLst>
              <a:gd name="adj1" fmla="val -84528"/>
              <a:gd name="adj2" fmla="val -30416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vous invite à partager sur les questions 1 à 5.</a:t>
            </a:r>
          </a:p>
        </p:txBody>
      </p:sp>
    </p:spTree>
    <p:extLst>
      <p:ext uri="{BB962C8B-B14F-4D97-AF65-F5344CB8AC3E}">
        <p14:creationId xmlns:p14="http://schemas.microsoft.com/office/powerpoint/2010/main" val="89538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ophie joyeus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214686"/>
            <a:ext cx="2100969" cy="3643314"/>
          </a:xfrm>
          <a:prstGeom prst="rect">
            <a:avLst/>
          </a:prstGeom>
        </p:spPr>
      </p:pic>
      <p:pic>
        <p:nvPicPr>
          <p:cNvPr id="9" name="Image 8" descr="Théo Cont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428868"/>
            <a:ext cx="2142744" cy="4593336"/>
          </a:xfrm>
          <a:prstGeom prst="rect">
            <a:avLst/>
          </a:prstGeom>
        </p:spPr>
      </p:pic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4714876" y="428604"/>
            <a:ext cx="3620523" cy="1773283"/>
          </a:xfrm>
          <a:prstGeom prst="wedgeRoundRectCallout">
            <a:avLst>
              <a:gd name="adj1" fmla="val -9891"/>
              <a:gd name="adj2" fmla="val 106528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As-tu une idée de qui elle parle?</a:t>
            </a:r>
            <a:endParaRPr lang="fr-CA" sz="2800" dirty="0"/>
          </a:p>
        </p:txBody>
      </p:sp>
      <p:sp>
        <p:nvSpPr>
          <p:cNvPr id="7" name="Rectangle à coins arrondis 6"/>
          <p:cNvSpPr/>
          <p:nvPr>
            <p:custDataLst>
              <p:tags r:id="rId2"/>
            </p:custDataLst>
          </p:nvPr>
        </p:nvSpPr>
        <p:spPr>
          <a:xfrm>
            <a:off x="214282" y="428604"/>
            <a:ext cx="3672408" cy="2520280"/>
          </a:xfrm>
          <a:prstGeom prst="wedgeRoundRectCallout">
            <a:avLst>
              <a:gd name="adj1" fmla="val 9894"/>
              <a:gd name="adj2" fmla="val 61594"/>
              <a:gd name="adj3" fmla="val 16667"/>
            </a:avLst>
          </a:prstGeom>
          <a:solidFill>
            <a:srgbClr val="EA6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moi, j’ai confiance en un ami que je ne vois pas</a:t>
            </a:r>
            <a:r>
              <a:rPr lang="fr-CA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mais </a:t>
            </a:r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est toujours avec moi.</a:t>
            </a:r>
            <a:endParaRPr lang="fr-CA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Sophie joyeus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429000"/>
            <a:ext cx="1857388" cy="3220917"/>
          </a:xfrm>
          <a:prstGeom prst="rect">
            <a:avLst/>
          </a:prstGeom>
        </p:spPr>
      </p:pic>
      <p:pic>
        <p:nvPicPr>
          <p:cNvPr id="11" name="Image 10" descr="Théo Cont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3143248"/>
            <a:ext cx="1832869" cy="3929066"/>
          </a:xfrm>
          <a:prstGeom prst="rect">
            <a:avLst/>
          </a:prstGeom>
        </p:spPr>
      </p:pic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251520" y="188640"/>
            <a:ext cx="3672408" cy="1872208"/>
          </a:xfrm>
          <a:prstGeom prst="wedgeRoundRectCallout">
            <a:avLst>
              <a:gd name="adj1" fmla="val -20794"/>
              <a:gd name="adj2" fmla="val 125223"/>
              <a:gd name="adj3" fmla="val 16667"/>
            </a:avLst>
          </a:prstGeom>
          <a:solidFill>
            <a:srgbClr val="EA6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 parents m’ont dit que tout a commencé pour moi le jour de mon baptême…</a:t>
            </a:r>
            <a:endParaRPr lang="fr-CA" sz="2600" dirty="0"/>
          </a:p>
        </p:txBody>
      </p:sp>
      <p:sp>
        <p:nvSpPr>
          <p:cNvPr id="8" name="Pensées 7"/>
          <p:cNvSpPr/>
          <p:nvPr/>
        </p:nvSpPr>
        <p:spPr>
          <a:xfrm>
            <a:off x="3995936" y="0"/>
            <a:ext cx="4716016" cy="3789040"/>
          </a:xfrm>
          <a:prstGeom prst="cloudCallout">
            <a:avLst>
              <a:gd name="adj1" fmla="val -91080"/>
              <a:gd name="adj2" fmla="val 385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620688"/>
            <a:ext cx="2241867" cy="2560813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>
            <p:custDataLst>
              <p:tags r:id="rId2"/>
            </p:custDataLst>
          </p:nvPr>
        </p:nvSpPr>
        <p:spPr>
          <a:xfrm>
            <a:off x="2699792" y="3861048"/>
            <a:ext cx="3672408" cy="2664296"/>
          </a:xfrm>
          <a:prstGeom prst="wedgeRoundRectCallout">
            <a:avLst>
              <a:gd name="adj1" fmla="val 81050"/>
              <a:gd name="adj2" fmla="val -28541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As-tu des souvenirs de ce jour? </a:t>
            </a:r>
          </a:p>
          <a:p>
            <a:pPr algn="ctr"/>
            <a:r>
              <a:rPr lang="fr-CA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 les chercher… tu seras invité à les regarder plus tard.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héo 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264664"/>
            <a:ext cx="2142744" cy="4593336"/>
          </a:xfrm>
          <a:prstGeom prst="rect">
            <a:avLst/>
          </a:prstGeom>
        </p:spPr>
      </p:pic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611560" y="260648"/>
            <a:ext cx="6608347" cy="2853403"/>
          </a:xfrm>
          <a:prstGeom prst="wedgeRoundRectCallout">
            <a:avLst>
              <a:gd name="adj1" fmla="val 49917"/>
              <a:gd name="adj2" fmla="val 67846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Bonjour, je m’appelle Théophile . Mes amis m’appellent Théo.  Je suis heureux que tu te joignes à moi. Je t’accompagnerai tout au long de cette série de diaporamas appelée : «</a:t>
            </a:r>
            <a:r>
              <a:rPr lang="fr-CA" sz="2800" b="1" dirty="0">
                <a:latin typeface="Arial" pitchFamily="34" charset="0"/>
                <a:cs typeface="Arial" pitchFamily="34" charset="0"/>
              </a:rPr>
              <a:t>  </a:t>
            </a:r>
            <a:r>
              <a:rPr lang="fr-CA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Sur la route des rencontres… </a:t>
            </a:r>
            <a:r>
              <a:rPr lang="fr-CA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jour de ton baptême…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79912" y="1412776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A" sz="2800" dirty="0"/>
              <a:t> Le prêtre, diacre ou ministre mandaté par l’évêque a imposé les mains sur toi.</a:t>
            </a:r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r>
              <a:rPr lang="fr-CA" sz="2800" dirty="0"/>
              <a:t> </a:t>
            </a: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prêtre, diacre ou ministre mandaté par l’évêque </a:t>
            </a:r>
            <a:r>
              <a:rPr lang="fr-CA" sz="2800" dirty="0"/>
              <a:t>a demandé à Dieu d’envoyer sur toi son Esprit Saint pour qu’il soit ton guide.</a:t>
            </a:r>
          </a:p>
        </p:txBody>
      </p:sp>
      <p:pic>
        <p:nvPicPr>
          <p:cNvPr id="7" name="Image 6" descr="Imposition des m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5"/>
            <a:ext cx="3528392" cy="2347985"/>
          </a:xfrm>
          <a:prstGeom prst="rect">
            <a:avLst/>
          </a:prstGeom>
        </p:spPr>
      </p:pic>
      <p:pic>
        <p:nvPicPr>
          <p:cNvPr id="9" name="Image 8" descr="Esprit sa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3384376" cy="21558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2190750" cy="28289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jour de ton baptême…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5008" y="1124744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A" sz="2800" dirty="0"/>
              <a:t>  Le prêtre, diacre ou ministre mandaté par l’évêque a versé de l’eau sur ton front en disant :  « Je te baptise</a:t>
            </a:r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endParaRPr lang="fr-CA" sz="2800" dirty="0"/>
          </a:p>
          <a:p>
            <a:r>
              <a:rPr lang="fr-CA" sz="2800" dirty="0"/>
              <a:t>Tu es devenu enfant de Dieu. Tu as reçu Jésus comme compagnon de vie. </a:t>
            </a:r>
          </a:p>
          <a:p>
            <a:endParaRPr lang="fr-CA" sz="2800" dirty="0"/>
          </a:p>
          <a:p>
            <a:r>
              <a:rPr lang="fr-CA" sz="2400" dirty="0">
                <a:solidFill>
                  <a:srgbClr val="FF0000"/>
                </a:solidFill>
              </a:rPr>
              <a:t>(Maman, papa… montrez le signe de croix à votre enfant.)</a:t>
            </a:r>
          </a:p>
        </p:txBody>
      </p:sp>
      <p:pic>
        <p:nvPicPr>
          <p:cNvPr id="9" name="Image 8" descr="IMG_2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3851920" cy="25679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jour de ton baptême…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47864" y="1412776"/>
            <a:ext cx="5616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A" sz="2800" dirty="0"/>
              <a:t>  Le prêtre, diacre ou ministre mandaté par l’évêque a fait sur ton front une croix avec cette huile parfumée que l’on appelle le Saint-Chrême. </a:t>
            </a:r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r>
              <a:rPr lang="fr-CA" sz="2800" dirty="0"/>
              <a:t> Tu commences une Vie nouvelle avec Dieu. Laisse-toi imprégner par l’Esprit de Dieu afin qu’il soit toujours avec toi.</a:t>
            </a:r>
          </a:p>
        </p:txBody>
      </p:sp>
      <p:pic>
        <p:nvPicPr>
          <p:cNvPr id="7" name="Image 6" descr="Onc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80831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jour de ton baptême…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47864" y="1412776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A" sz="2800" dirty="0"/>
              <a:t> Ta marraine t’a habillé d’un vêtement blanc. </a:t>
            </a:r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r>
              <a:rPr lang="fr-CA" sz="2800" dirty="0"/>
              <a:t> Par ce signe, tu es devenu l’ami(e) de Jésus. Tu es maintenant invité à agir comme Lui.</a:t>
            </a:r>
          </a:p>
        </p:txBody>
      </p:sp>
      <p:pic>
        <p:nvPicPr>
          <p:cNvPr id="5" name="Image 4" descr="Vêtement 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02433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jour de ton baptême…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47864" y="1412776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A" sz="2800" dirty="0"/>
              <a:t>  Ton parrain est venu chercher la lumière de Jésus au cierge pascal avec ton cierge de baptême. </a:t>
            </a:r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endParaRPr lang="fr-CA" sz="2800" dirty="0"/>
          </a:p>
          <a:p>
            <a:pPr>
              <a:buFontTx/>
              <a:buChar char="-"/>
            </a:pPr>
            <a:r>
              <a:rPr lang="fr-CA" sz="2800" dirty="0"/>
              <a:t> Allumer un cierge à partir du cierge pascal, c’est signifier que Jésus ressuscité est notre lumière pour nous guider sur les chemins de la vie. </a:t>
            </a:r>
          </a:p>
        </p:txBody>
      </p:sp>
      <p:pic>
        <p:nvPicPr>
          <p:cNvPr id="9" name="Image 8" descr="Cierge de baptê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3299815" cy="24810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ophie joye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3773820"/>
            <a:ext cx="1778536" cy="3084180"/>
          </a:xfrm>
          <a:prstGeom prst="rect">
            <a:avLst/>
          </a:prstGeom>
        </p:spPr>
      </p:pic>
      <p:pic>
        <p:nvPicPr>
          <p:cNvPr id="9" name="Image 8" descr="Théo Content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214686"/>
            <a:ext cx="1785918" cy="3828418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0320" cy="3008334"/>
          </a:xfrm>
          <a:effectLst>
            <a:softEdge rad="12700"/>
          </a:effectLst>
        </p:spPr>
      </p:pic>
      <p:sp>
        <p:nvSpPr>
          <p:cNvPr id="7" name="Rectangle à coins arrondis 6"/>
          <p:cNvSpPr/>
          <p:nvPr>
            <p:custDataLst>
              <p:tags r:id="rId2"/>
            </p:custDataLst>
          </p:nvPr>
        </p:nvSpPr>
        <p:spPr>
          <a:xfrm flipH="1">
            <a:off x="2357422" y="2928934"/>
            <a:ext cx="4104456" cy="1888382"/>
          </a:xfrm>
          <a:prstGeom prst="wedgeRoundRectCallout">
            <a:avLst>
              <a:gd name="adj1" fmla="val 66381"/>
              <a:gd name="adj2" fmla="val 22587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Goûte à la joie que ce moment t’apporte.</a:t>
            </a:r>
          </a:p>
        </p:txBody>
      </p:sp>
      <p:sp>
        <p:nvSpPr>
          <p:cNvPr id="13" name="Rectangle à coins arrondis 12"/>
          <p:cNvSpPr/>
          <p:nvPr>
            <p:custDataLst>
              <p:tags r:id="rId3"/>
            </p:custDataLst>
          </p:nvPr>
        </p:nvSpPr>
        <p:spPr>
          <a:xfrm>
            <a:off x="2771800" y="188640"/>
            <a:ext cx="6120680" cy="2376264"/>
          </a:xfrm>
          <a:prstGeom prst="wedgeRoundRectCallout">
            <a:avLst>
              <a:gd name="adj1" fmla="val 27352"/>
              <a:gd name="adj2" fmla="val 102762"/>
              <a:gd name="adj3" fmla="val 16667"/>
            </a:avLst>
          </a:prstGeom>
          <a:solidFill>
            <a:srgbClr val="EA6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Installe-toi avec tes parents, grands-parents, parrain et marraine et prends le temps de te faire raconter  l’histoire de ton baptême.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89538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48680"/>
            <a:ext cx="9144000" cy="1206997"/>
          </a:xfrm>
        </p:spPr>
        <p:txBody>
          <a:bodyPr>
            <a:normAutofit fontScale="90000"/>
          </a:bodyPr>
          <a:lstStyle/>
          <a:p>
            <a:pPr algn="ctr"/>
            <a:r>
              <a:rPr lang="fr-CA" sz="6000" dirty="0"/>
              <a:t>Par notre baptême, nous sommes les enfants de Dieu.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71800" y="3717032"/>
            <a:ext cx="5904655" cy="2880320"/>
          </a:xfrm>
        </p:spPr>
        <p:txBody>
          <a:bodyPr>
            <a:normAutofit/>
          </a:bodyPr>
          <a:lstStyle/>
          <a:p>
            <a:pPr algn="ctr"/>
            <a:r>
              <a:rPr lang="fr-CA" sz="3200" b="1" dirty="0">
                <a:solidFill>
                  <a:schemeClr val="tx2">
                    <a:lumMod val="75000"/>
                  </a:schemeClr>
                </a:solidFill>
              </a:rPr>
              <a:t>Adressons-nous à Dieu comme à un Père :</a:t>
            </a:r>
          </a:p>
          <a:p>
            <a:pPr algn="ctr"/>
            <a:r>
              <a:rPr lang="fr-CA" sz="3200" dirty="0">
                <a:solidFill>
                  <a:srgbClr val="00B050"/>
                </a:solidFill>
              </a:rPr>
              <a:t>Notre Père qui es aux cieux, </a:t>
            </a:r>
          </a:p>
          <a:p>
            <a:pPr algn="ctr"/>
            <a:r>
              <a:rPr lang="fr-CA" sz="3200" dirty="0">
                <a:solidFill>
                  <a:srgbClr val="00B050"/>
                </a:solidFill>
              </a:rPr>
              <a:t>que ton nom soit sanctifié,</a:t>
            </a:r>
          </a:p>
          <a:p>
            <a:pPr algn="ctr"/>
            <a:endParaRPr lang="fr-CA" sz="3200" b="1" dirty="0">
              <a:solidFill>
                <a:srgbClr val="00B050"/>
              </a:solidFill>
            </a:endParaRPr>
          </a:p>
        </p:txBody>
      </p:sp>
      <p:pic>
        <p:nvPicPr>
          <p:cNvPr id="10" name="Picture 3" descr="C:\Documents and Settings\IBM\Local Settings\Temporary Internet Files\Content.IE5\J5J7TTLY\MP900400173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 l="15331" r="13138"/>
          <a:stretch>
            <a:fillRect/>
          </a:stretch>
        </p:blipFill>
        <p:spPr bwMode="auto">
          <a:xfrm>
            <a:off x="0" y="3565356"/>
            <a:ext cx="2650724" cy="329264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206084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(Tamisez la lumière et demande à ton accompagnateur d’allumer une chandelle pour le moment de la prière)</a:t>
            </a:r>
          </a:p>
        </p:txBody>
      </p:sp>
    </p:spTree>
    <p:extLst>
      <p:ext uri="{BB962C8B-B14F-4D97-AF65-F5344CB8AC3E}">
        <p14:creationId xmlns:p14="http://schemas.microsoft.com/office/powerpoint/2010/main" val="191413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843808" y="908720"/>
            <a:ext cx="5904655" cy="2448271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solidFill>
                  <a:srgbClr val="00B050"/>
                </a:solidFill>
              </a:rPr>
              <a:t>q</a:t>
            </a:r>
            <a:r>
              <a:rPr lang="fr-CA" sz="3200" b="1" dirty="0">
                <a:solidFill>
                  <a:srgbClr val="00B050"/>
                </a:solidFill>
              </a:rPr>
              <a:t>ue ton règne vienne,</a:t>
            </a:r>
          </a:p>
          <a:p>
            <a:pPr algn="ctr"/>
            <a:r>
              <a:rPr lang="fr-CA" sz="3200" dirty="0">
                <a:solidFill>
                  <a:srgbClr val="00B050"/>
                </a:solidFill>
              </a:rPr>
              <a:t>que ta volonté soit faite sur la terre comme au ciel.</a:t>
            </a:r>
          </a:p>
          <a:p>
            <a:pPr algn="ctr"/>
            <a:endParaRPr lang="fr-CA" sz="32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Résultats de recherche d'images pour « bonheur 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47625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136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843808" y="1052736"/>
            <a:ext cx="5904655" cy="1800199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solidFill>
                  <a:srgbClr val="00B050"/>
                </a:solidFill>
              </a:rPr>
              <a:t>Donne-nous aujourd’hui notre pain de ce jour.</a:t>
            </a:r>
          </a:p>
          <a:p>
            <a:pPr algn="ctr"/>
            <a:endParaRPr lang="fr-CA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Résultats de recherche d'images pour « pain 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518554" cy="2921175"/>
          </a:xfrm>
          <a:prstGeom prst="rect">
            <a:avLst/>
          </a:prstGeom>
          <a:noFill/>
        </p:spPr>
      </p:pic>
      <p:pic>
        <p:nvPicPr>
          <p:cNvPr id="3076" name="Picture 4" descr="Résultats de recherche d'images pour « partage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6187" y="3861048"/>
            <a:ext cx="4647814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136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915816" y="404664"/>
            <a:ext cx="5904655" cy="2520279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solidFill>
                  <a:srgbClr val="00B050"/>
                </a:solidFill>
              </a:rPr>
              <a:t>Pardonne-nous nos offenses,</a:t>
            </a:r>
          </a:p>
          <a:p>
            <a:pPr algn="ctr"/>
            <a:r>
              <a:rPr lang="fr-CA" sz="3200" dirty="0">
                <a:solidFill>
                  <a:srgbClr val="00B050"/>
                </a:solidFill>
              </a:rPr>
              <a:t>comme nous pardonnons aussi à ceux qui nous ont offensés.</a:t>
            </a:r>
          </a:p>
          <a:p>
            <a:pPr algn="ctr"/>
            <a:endParaRPr lang="fr-CA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Résultats de recherche d'images pour « réconciliation 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5040560" cy="401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13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6517" y="942815"/>
            <a:ext cx="4113353" cy="1639884"/>
          </a:xfrm>
        </p:spPr>
        <p:txBody>
          <a:bodyPr>
            <a:noAutofit/>
          </a:bodyPr>
          <a:lstStyle/>
          <a:p>
            <a:pPr algn="ctr"/>
            <a:r>
              <a:rPr lang="fr-CA" sz="4800" dirty="0"/>
              <a:t>Prenez votre temps!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60029" y="3396362"/>
            <a:ext cx="3826271" cy="2276019"/>
          </a:xfrm>
        </p:spPr>
        <p:txBody>
          <a:bodyPr>
            <a:normAutofit lnSpcReduction="10000"/>
          </a:bodyPr>
          <a:lstStyle/>
          <a:p>
            <a:r>
              <a:rPr lang="fr-CA" sz="2800" dirty="0">
                <a:latin typeface="Comic Sans MS" pitchFamily="66" charset="0"/>
              </a:rPr>
              <a:t>Lisez une diapositive à la fois et faites ce qui est demandé avant d’aller plus loin…</a:t>
            </a:r>
            <a:br>
              <a:rPr lang="fr-CA" dirty="0"/>
            </a:br>
            <a:endParaRPr lang="fr-CA" dirty="0"/>
          </a:p>
          <a:p>
            <a:endParaRPr lang="fr-CA" dirty="0"/>
          </a:p>
        </p:txBody>
      </p:sp>
      <p:pic>
        <p:nvPicPr>
          <p:cNvPr id="15362" name="Picture 2" descr="Résultats de recherche d'images pour « dessins sablier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514725" cy="419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728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Théo 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2714620"/>
            <a:ext cx="1832869" cy="3929066"/>
          </a:xfrm>
          <a:prstGeom prst="rect">
            <a:avLst/>
          </a:prstGeom>
        </p:spPr>
      </p:pic>
      <p:sp>
        <p:nvSpPr>
          <p:cNvPr id="8" name="Pensées 7"/>
          <p:cNvSpPr/>
          <p:nvPr/>
        </p:nvSpPr>
        <p:spPr>
          <a:xfrm>
            <a:off x="251520" y="2060848"/>
            <a:ext cx="6120680" cy="3960440"/>
          </a:xfrm>
          <a:prstGeom prst="cloudCallout">
            <a:avLst>
              <a:gd name="adj1" fmla="val 60031"/>
              <a:gd name="adj2" fmla="val -54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11760" y="1"/>
            <a:ext cx="5904655" cy="2492896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solidFill>
                  <a:srgbClr val="00B050"/>
                </a:solidFill>
              </a:rPr>
              <a:t>Et ne nous laisse pas entrer en tentation, mais délivre-nous du Mal.  Amen!</a:t>
            </a:r>
          </a:p>
          <a:p>
            <a:pPr algn="ctr"/>
            <a:endParaRPr lang="fr-CA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Résultats de recherche d'images pour « le Mal emoji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84984"/>
            <a:ext cx="1512168" cy="1512168"/>
          </a:xfrm>
          <a:prstGeom prst="rect">
            <a:avLst/>
          </a:prstGeom>
          <a:noFill/>
        </p:spPr>
      </p:pic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924944"/>
            <a:ext cx="1728192" cy="1728193"/>
          </a:xfrm>
          <a:prstGeom prst="rect">
            <a:avLst/>
          </a:prstGeom>
          <a:noFill/>
        </p:spPr>
      </p:pic>
      <p:sp>
        <p:nvSpPr>
          <p:cNvPr id="9" name="Multiplier 8"/>
          <p:cNvSpPr/>
          <p:nvPr/>
        </p:nvSpPr>
        <p:spPr>
          <a:xfrm>
            <a:off x="1691680" y="3429000"/>
            <a:ext cx="1152128" cy="16561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413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ésultats de recherche d'images pour « ralentir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2857500" cy="28575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6058" y="1076325"/>
            <a:ext cx="4450881" cy="1639886"/>
          </a:xfrm>
        </p:spPr>
        <p:txBody>
          <a:bodyPr>
            <a:normAutofit/>
          </a:bodyPr>
          <a:lstStyle/>
          <a:p>
            <a:pPr algn="ctr"/>
            <a:r>
              <a:rPr lang="fr-CA" sz="4800" dirty="0"/>
              <a:t>Ralentissez votre rythme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56056" y="3249605"/>
            <a:ext cx="5012088" cy="2771683"/>
          </a:xfrm>
        </p:spPr>
        <p:txBody>
          <a:bodyPr>
            <a:normAutofit/>
          </a:bodyPr>
          <a:lstStyle/>
          <a:p>
            <a:r>
              <a:rPr lang="fr-CA" sz="2800" dirty="0">
                <a:latin typeface="Comic Sans MS" pitchFamily="66" charset="0"/>
              </a:rPr>
              <a:t>« </a:t>
            </a:r>
            <a:r>
              <a:rPr lang="fr-CA" sz="2800" dirty="0"/>
              <a:t> Sur la route des rencontres… </a:t>
            </a:r>
            <a:r>
              <a:rPr lang="fr-CA" sz="2800" dirty="0">
                <a:latin typeface="Comic Sans MS" pitchFamily="66" charset="0"/>
              </a:rPr>
              <a:t> », c’est une série de diaporamas qui vous donneront l’occasion de prendre une pause de votre quotidien, parfois pressé.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8129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6062" y="771525"/>
            <a:ext cx="4450881" cy="1185094"/>
          </a:xfrm>
        </p:spPr>
        <p:txBody>
          <a:bodyPr>
            <a:noAutofit/>
          </a:bodyPr>
          <a:lstStyle/>
          <a:p>
            <a:pPr algn="ctr"/>
            <a:r>
              <a:rPr lang="fr-CA" sz="4800" dirty="0"/>
              <a:t>Plongez dans votre cœur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56060" y="2297881"/>
            <a:ext cx="4734458" cy="3945603"/>
          </a:xfrm>
        </p:spPr>
        <p:txBody>
          <a:bodyPr>
            <a:normAutofit lnSpcReduction="10000"/>
          </a:bodyPr>
          <a:lstStyle/>
          <a:p>
            <a:r>
              <a:rPr lang="fr-CA" sz="2800" dirty="0">
                <a:latin typeface="Comic Sans MS" pitchFamily="66" charset="0"/>
              </a:rPr>
              <a:t>Vous serez aussi invités à explorer votre vie intérieure et à plonger dans votre cœur pour échanger sur cette foi qui vous habite.</a:t>
            </a:r>
          </a:p>
          <a:p>
            <a:r>
              <a:rPr lang="fr-CA" sz="2800" dirty="0">
                <a:latin typeface="Comic Sans MS" pitchFamily="66" charset="0"/>
              </a:rPr>
              <a:t>Au plus profond de votre cœur, c’est là où Dieu vous attend.</a:t>
            </a:r>
          </a:p>
          <a:p>
            <a:endParaRPr lang="fr-CA" dirty="0"/>
          </a:p>
        </p:txBody>
      </p:sp>
      <p:pic>
        <p:nvPicPr>
          <p:cNvPr id="5" name="Picture 6" descr="C:\Documents and Settings\IBM\Local Settings\Temporary Internet Files\Content.IE5\TZMQ6XBK\MC900335880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0517" y="1591468"/>
            <a:ext cx="2739095" cy="381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39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Théo Cont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264664"/>
            <a:ext cx="2142744" cy="4593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6060" y="609600"/>
            <a:ext cx="4450881" cy="928686"/>
          </a:xfrm>
        </p:spPr>
        <p:txBody>
          <a:bodyPr>
            <a:normAutofit/>
          </a:bodyPr>
          <a:lstStyle/>
          <a:p>
            <a:pPr algn="ctr"/>
            <a:r>
              <a:rPr lang="fr-CA" sz="4800" dirty="0"/>
              <a:t>Priez</a:t>
            </a:r>
          </a:p>
        </p:txBody>
      </p:sp>
      <p:sp>
        <p:nvSpPr>
          <p:cNvPr id="7" name="Rectangle à coins arrondis 6"/>
          <p:cNvSpPr/>
          <p:nvPr>
            <p:custDataLst>
              <p:tags r:id="rId2"/>
            </p:custDataLst>
          </p:nvPr>
        </p:nvSpPr>
        <p:spPr>
          <a:xfrm flipH="1">
            <a:off x="539552" y="1844824"/>
            <a:ext cx="4459702" cy="2088232"/>
          </a:xfrm>
          <a:prstGeom prst="wedgeRoundRectCallout">
            <a:avLst>
              <a:gd name="adj1" fmla="val -98176"/>
              <a:gd name="adj2" fmla="val -5357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Sur la route des rencontres, </a:t>
            </a:r>
            <a:r>
              <a:rPr lang="fr-C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 seras invité à te recueillir dans la prière pour  te confier à ton ami Jésus.</a:t>
            </a:r>
          </a:p>
        </p:txBody>
      </p:sp>
    </p:spTree>
    <p:extLst>
      <p:ext uri="{BB962C8B-B14F-4D97-AF65-F5344CB8AC3E}">
        <p14:creationId xmlns:p14="http://schemas.microsoft.com/office/powerpoint/2010/main" val="104527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ésultats de recherche d'images pour « ?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556791"/>
            <a:ext cx="3672408" cy="275838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ctr"/>
            <a:r>
              <a:rPr lang="fr-CA" dirty="0"/>
              <a:t>Répondez aux questions lorsque vous voyez ce symbole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95260" y="4725144"/>
            <a:ext cx="7429499" cy="1857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>
                <a:latin typeface="Comic Sans MS" panose="030F0702030302020204" pitchFamily="66" charset="0"/>
              </a:rPr>
              <a:t>Lorsque des questions seront posées, le parent aide son enfant à y répondre dans son carnet de bord.</a:t>
            </a:r>
          </a:p>
        </p:txBody>
      </p:sp>
    </p:spTree>
    <p:extLst>
      <p:ext uri="{BB962C8B-B14F-4D97-AF65-F5344CB8AC3E}">
        <p14:creationId xmlns:p14="http://schemas.microsoft.com/office/powerpoint/2010/main" val="414591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héo Cont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1785926"/>
            <a:ext cx="1928826" cy="41347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Partagez vos réponses aux questions lorsque vous voyez ce symbole :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2016224" cy="2105834"/>
          </a:xfrm>
          <a:effectLst>
            <a:softEdge rad="12700"/>
          </a:effectLst>
        </p:spPr>
      </p:pic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>
          <a:xfrm flipH="1">
            <a:off x="971600" y="3501008"/>
            <a:ext cx="4680520" cy="1888382"/>
          </a:xfrm>
          <a:prstGeom prst="wedgeRoundRectCallout">
            <a:avLst>
              <a:gd name="adj1" fmla="val -86957"/>
              <a:gd name="adj2" fmla="val -61595"/>
              <a:gd name="adj3" fmla="val 16667"/>
            </a:avLst>
          </a:prstGeom>
          <a:solidFill>
            <a:srgbClr val="2DF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Après une lecture ou une activité, vous pourrez enrichir vos réponses par des échanges.</a:t>
            </a:r>
          </a:p>
        </p:txBody>
      </p:sp>
      <p:sp>
        <p:nvSpPr>
          <p:cNvPr id="8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5536" y="5373216"/>
            <a:ext cx="849694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Lors du partage, enrichissez vos réponses en notant les éléments importants qui en ressortent.</a:t>
            </a:r>
          </a:p>
        </p:txBody>
      </p:sp>
    </p:spTree>
    <p:extLst>
      <p:ext uri="{BB962C8B-B14F-4D97-AF65-F5344CB8AC3E}">
        <p14:creationId xmlns:p14="http://schemas.microsoft.com/office/powerpoint/2010/main" val="89538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6058" y="421803"/>
            <a:ext cx="7429500" cy="1477961"/>
          </a:xfrm>
        </p:spPr>
        <p:txBody>
          <a:bodyPr>
            <a:normAutofit/>
          </a:bodyPr>
          <a:lstStyle/>
          <a:p>
            <a:pPr algn="ctr"/>
            <a:r>
              <a:rPr lang="fr-CA" sz="6000" dirty="0"/>
              <a:t>Faire une prière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56059" y="1685131"/>
            <a:ext cx="3573064" cy="823912"/>
          </a:xfrm>
        </p:spPr>
        <p:txBody>
          <a:bodyPr>
            <a:normAutofit/>
          </a:bodyPr>
          <a:lstStyle/>
          <a:p>
            <a:pPr algn="ctr"/>
            <a:r>
              <a:rPr lang="fr-CA" sz="3200" b="1" dirty="0">
                <a:solidFill>
                  <a:srgbClr val="00B050"/>
                </a:solidFill>
              </a:rPr>
              <a:t>À quoi ça sert?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56059" y="2791220"/>
            <a:ext cx="3573064" cy="362432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C’est une occasion de prendre un pause pour se calmer et faire le vide.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Ou plutôt, une occasion de faire le plein. Le plein de Dieu.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543422" y="1724342"/>
            <a:ext cx="3989018" cy="823912"/>
          </a:xfrm>
        </p:spPr>
        <p:txBody>
          <a:bodyPr>
            <a:noAutofit/>
          </a:bodyPr>
          <a:lstStyle/>
          <a:p>
            <a:pPr algn="ctr"/>
            <a:r>
              <a:rPr lang="fr-CA" sz="3200" b="1" dirty="0">
                <a:solidFill>
                  <a:srgbClr val="00B050"/>
                </a:solidFill>
              </a:rPr>
              <a:t>Comment ça se passe?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543422" y="2791220"/>
            <a:ext cx="3742137" cy="362432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700" dirty="0">
                <a:latin typeface="Comic Sans MS" panose="030F0702030302020204" pitchFamily="66" charset="0"/>
              </a:rPr>
              <a:t>Vous pouvez tamiser la lumière. Vous pouvez aussi allumer une chandelle.</a:t>
            </a:r>
          </a:p>
          <a:p>
            <a:pPr marL="0" indent="0">
              <a:buNone/>
            </a:pPr>
            <a:r>
              <a:rPr lang="fr-CA" sz="2700" dirty="0">
                <a:latin typeface="Comic Sans MS" panose="030F0702030302020204" pitchFamily="66" charset="0"/>
              </a:rPr>
              <a:t>Vous pouvez lire doucement une prière pour que les mots résonnent en vous.</a:t>
            </a:r>
          </a:p>
        </p:txBody>
      </p:sp>
      <p:pic>
        <p:nvPicPr>
          <p:cNvPr id="10" name="Picture 3" descr="C:\Documents and Settings\IBM\Local Settings\Temporary Internet Files\Content.IE5\J5J7TTLY\MP900400173[1]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/>
          <a:srcRect l="15331" r="13138"/>
          <a:stretch>
            <a:fillRect/>
          </a:stretch>
        </p:blipFill>
        <p:spPr bwMode="auto">
          <a:xfrm>
            <a:off x="-22940" y="0"/>
            <a:ext cx="1529393" cy="1899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136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1002</Words>
  <Application>Microsoft Office PowerPoint</Application>
  <PresentationFormat>Affichage à l'écran (4:3)</PresentationFormat>
  <Paragraphs>103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Comic Sans MS</vt:lpstr>
      <vt:lpstr>Thème Office</vt:lpstr>
      <vt:lpstr>Démarche de préparation à la première des communions.</vt:lpstr>
      <vt:lpstr>Présentation PowerPoint</vt:lpstr>
      <vt:lpstr>Prenez votre temps! </vt:lpstr>
      <vt:lpstr>Ralentissez votre rythme</vt:lpstr>
      <vt:lpstr>Plongez dans votre cœur </vt:lpstr>
      <vt:lpstr>Priez</vt:lpstr>
      <vt:lpstr>Répondez aux questions lorsque vous voyez ce symbole : </vt:lpstr>
      <vt:lpstr>Partagez vos réponses aux questions lorsque vous voyez ce symbole : </vt:lpstr>
      <vt:lpstr>Faire une prière</vt:lpstr>
      <vt:lpstr>Prenez une vitesse de croisière</vt:lpstr>
      <vt:lpstr>L’amitié »</vt:lpstr>
      <vt:lpstr>Présentation PowerPoint</vt:lpstr>
      <vt:lpstr>Présentation PowerPoint</vt:lpstr>
      <vt:lpstr>Questions</vt:lpstr>
      <vt:lpstr>Questions…</vt:lpstr>
      <vt:lpstr>Questions…</vt:lpstr>
      <vt:lpstr>Présentation PowerPoint</vt:lpstr>
      <vt:lpstr>Présentation PowerPoint</vt:lpstr>
      <vt:lpstr>Présentation PowerPoint</vt:lpstr>
      <vt:lpstr>Le jour de ton baptême…</vt:lpstr>
      <vt:lpstr>Le jour de ton baptême…</vt:lpstr>
      <vt:lpstr>Le jour de ton baptême…</vt:lpstr>
      <vt:lpstr>Le jour de ton baptême…</vt:lpstr>
      <vt:lpstr>Le jour de ton baptême…</vt:lpstr>
      <vt:lpstr>Présentation PowerPoint</vt:lpstr>
      <vt:lpstr>Par notre baptême, nous sommes les enfants de Dieu. 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Démarche de préparation à la première des communions.</dc:title>
  <dc:creator>Steeve Tremblay</dc:creator>
  <cp:lastModifiedBy>Steeve Tremblay</cp:lastModifiedBy>
  <cp:revision>176</cp:revision>
  <dcterms:created xsi:type="dcterms:W3CDTF">2017-03-07T18:51:19Z</dcterms:created>
  <dcterms:modified xsi:type="dcterms:W3CDTF">2024-10-30T13:38:59Z</dcterms:modified>
</cp:coreProperties>
</file>