
<file path=[Content_Types].xml><?xml version="1.0" encoding="utf-8"?>
<Types xmlns="http://schemas.openxmlformats.org/package/2006/content-types">
  <Override PartName="/ppt/slides/slide29.xml" ContentType="application/vnd.openxmlformats-officedocument.presentationml.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38.xml" ContentType="application/vnd.openxmlformats-officedocument.presentationml.tags+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tags/tag16.xml" ContentType="application/vnd.openxmlformats-officedocument.presentationml.tags+xml"/>
  <Override PartName="/ppt/tags/tag18.xml" ContentType="application/vnd.openxmlformats-officedocument.presentationml.tags+xml"/>
  <Override PartName="/ppt/tags/tag27.xml" ContentType="application/vnd.openxmlformats-officedocument.presentationml.tags+xml"/>
  <Override PartName="/ppt/tags/tag36.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34.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32.xml" ContentType="application/vnd.openxmlformats-officedocument.presentationml.tags+xml"/>
  <Override PartName="/ppt/tags/tag41.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tags/tag39.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slideLayouts/slideLayout10.xml" ContentType="application/vnd.openxmlformats-officedocument.presentationml.slideLayout+xml"/>
  <Default Extension="gif" ContentType="image/gif"/>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48"/>
  </p:handoutMasterIdLst>
  <p:sldIdLst>
    <p:sldId id="257" r:id="rId2"/>
    <p:sldId id="268" r:id="rId3"/>
    <p:sldId id="269" r:id="rId4"/>
    <p:sldId id="290" r:id="rId5"/>
    <p:sldId id="270" r:id="rId6"/>
    <p:sldId id="271" r:id="rId7"/>
    <p:sldId id="298" r:id="rId8"/>
    <p:sldId id="291" r:id="rId9"/>
    <p:sldId id="299" r:id="rId10"/>
    <p:sldId id="300" r:id="rId11"/>
    <p:sldId id="301" r:id="rId12"/>
    <p:sldId id="302" r:id="rId13"/>
    <p:sldId id="303" r:id="rId14"/>
    <p:sldId id="304" r:id="rId15"/>
    <p:sldId id="305" r:id="rId16"/>
    <p:sldId id="306" r:id="rId17"/>
    <p:sldId id="307" r:id="rId18"/>
    <p:sldId id="308" r:id="rId19"/>
    <p:sldId id="293" r:id="rId20"/>
    <p:sldId id="309" r:id="rId21"/>
    <p:sldId id="310" r:id="rId22"/>
    <p:sldId id="311" r:id="rId23"/>
    <p:sldId id="312" r:id="rId24"/>
    <p:sldId id="294" r:id="rId25"/>
    <p:sldId id="296" r:id="rId26"/>
    <p:sldId id="295" r:id="rId27"/>
    <p:sldId id="297" r:id="rId28"/>
    <p:sldId id="272" r:id="rId29"/>
    <p:sldId id="314" r:id="rId30"/>
    <p:sldId id="313" r:id="rId31"/>
    <p:sldId id="317" r:id="rId32"/>
    <p:sldId id="318" r:id="rId33"/>
    <p:sldId id="315" r:id="rId34"/>
    <p:sldId id="316" r:id="rId35"/>
    <p:sldId id="319" r:id="rId36"/>
    <p:sldId id="320" r:id="rId37"/>
    <p:sldId id="321" r:id="rId38"/>
    <p:sldId id="322" r:id="rId39"/>
    <p:sldId id="323" r:id="rId40"/>
    <p:sldId id="292" r:id="rId41"/>
    <p:sldId id="273" r:id="rId42"/>
    <p:sldId id="281" r:id="rId43"/>
    <p:sldId id="285" r:id="rId44"/>
    <p:sldId id="286" r:id="rId45"/>
    <p:sldId id="287" r:id="rId46"/>
    <p:sldId id="288" r:id="rId47"/>
  </p:sldIdLst>
  <p:sldSz cx="9144000" cy="6858000" type="screen4x3"/>
  <p:notesSz cx="6950075" cy="9236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5FF76"/>
    <a:srgbClr val="EA68D7"/>
    <a:srgbClr val="0718B5"/>
    <a:srgbClr val="004CBC"/>
    <a:srgbClr val="0058DA"/>
    <a:srgbClr val="E438CB"/>
    <a:srgbClr val="C71BA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5" d="100"/>
          <a:sy n="85" d="100"/>
        </p:scale>
        <p:origin x="-15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0AAFBF28-8D5C-4529-B419-0F507C03EF34}" type="datetimeFigureOut">
              <a:rPr lang="fr-CA" smtClean="0"/>
              <a:pPr/>
              <a:t>2022-07-11</a:t>
            </a:fld>
            <a:endParaRPr lang="fr-CA"/>
          </a:p>
        </p:txBody>
      </p:sp>
      <p:sp>
        <p:nvSpPr>
          <p:cNvPr id="4" name="Espace réservé du pied de page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fr-CA"/>
          </a:p>
        </p:txBody>
      </p:sp>
      <p:sp>
        <p:nvSpPr>
          <p:cNvPr id="5" name="Espace réservé du numéro de diapositive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EA254022-96E8-49B0-8F5A-1B51C8F9E715}" type="slidenum">
              <a:rPr lang="fr-CA" smtClean="0"/>
              <a:pPr/>
              <a:t>‹N°›</a:t>
            </a:fld>
            <a:endParaRPr lang="fr-C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11"/>
          </p:nvPr>
        </p:nvSpPr>
        <p:spPr/>
        <p:txBody>
          <a:bodyPr/>
          <a:lstStyle/>
          <a:p>
            <a:endParaRPr lang="fr-CA"/>
          </a:p>
        </p:txBody>
      </p:sp>
      <p:sp>
        <p:nvSpPr>
          <p:cNvPr id="6" name="Espace réservé du numéro de diapositive 5"/>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7" name="Espace réservé de la date 6"/>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8" name="Espace réservé du pied de page 7"/>
          <p:cNvSpPr>
            <a:spLocks noGrp="1"/>
          </p:cNvSpPr>
          <p:nvPr>
            <p:ph type="ftr" sz="quarter" idx="11"/>
          </p:nvPr>
        </p:nvSpPr>
        <p:spPr/>
        <p:txBody>
          <a:bodyPr/>
          <a:lstStyle/>
          <a:p>
            <a:endParaRPr lang="fr-CA"/>
          </a:p>
        </p:txBody>
      </p:sp>
      <p:sp>
        <p:nvSpPr>
          <p:cNvPr id="9" name="Espace réservé du numéro de diapositive 8"/>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CA"/>
          </a:p>
        </p:txBody>
      </p:sp>
      <p:sp>
        <p:nvSpPr>
          <p:cNvPr id="3" name="Espace réservé de la date 2"/>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4" name="Espace réservé du pied de page 3"/>
          <p:cNvSpPr>
            <a:spLocks noGrp="1"/>
          </p:cNvSpPr>
          <p:nvPr>
            <p:ph type="ftr" sz="quarter" idx="11"/>
          </p:nvPr>
        </p:nvSpPr>
        <p:spPr/>
        <p:txBody>
          <a:bodyPr/>
          <a:lstStyle/>
          <a:p>
            <a:endParaRPr lang="fr-CA"/>
          </a:p>
        </p:txBody>
      </p:sp>
      <p:sp>
        <p:nvSpPr>
          <p:cNvPr id="5" name="Espace réservé du numéro de diapositive 4"/>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3" name="Espace réservé du pied de page 2"/>
          <p:cNvSpPr>
            <a:spLocks noGrp="1"/>
          </p:cNvSpPr>
          <p:nvPr>
            <p:ph type="ftr" sz="quarter" idx="11"/>
          </p:nvPr>
        </p:nvSpPr>
        <p:spPr/>
        <p:txBody>
          <a:bodyPr/>
          <a:lstStyle/>
          <a:p>
            <a:endParaRPr lang="fr-CA"/>
          </a:p>
        </p:txBody>
      </p:sp>
      <p:sp>
        <p:nvSpPr>
          <p:cNvPr id="4" name="Espace réservé du numéro de diapositive 3"/>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CA"/>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A"/>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4D88CDE-AE0C-40EF-9E3A-C330490CA53D}" type="datetimeFigureOut">
              <a:rPr lang="fr-CA" smtClean="0"/>
              <a:pPr/>
              <a:t>2022-07-11</a:t>
            </a:fld>
            <a:endParaRPr lang="fr-CA"/>
          </a:p>
        </p:txBody>
      </p:sp>
      <p:sp>
        <p:nvSpPr>
          <p:cNvPr id="6" name="Espace réservé du pied de page 5"/>
          <p:cNvSpPr>
            <a:spLocks noGrp="1"/>
          </p:cNvSpPr>
          <p:nvPr>
            <p:ph type="ftr" sz="quarter" idx="11"/>
          </p:nvPr>
        </p:nvSpPr>
        <p:spPr/>
        <p:txBody>
          <a:bodyPr/>
          <a:lstStyle/>
          <a:p>
            <a:endParaRPr lang="fr-CA"/>
          </a:p>
        </p:txBody>
      </p:sp>
      <p:sp>
        <p:nvSpPr>
          <p:cNvPr id="7" name="Espace réservé du numéro de diapositive 6"/>
          <p:cNvSpPr>
            <a:spLocks noGrp="1"/>
          </p:cNvSpPr>
          <p:nvPr>
            <p:ph type="sldNum" sz="quarter" idx="12"/>
          </p:nvPr>
        </p:nvSpPr>
        <p:spPr/>
        <p:txBody>
          <a:bodyPr/>
          <a:lstStyle/>
          <a:p>
            <a:fld id="{E8E2AD29-A6E6-49C1-8456-2309F8328786}"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CA"/>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88CDE-AE0C-40EF-9E3A-C330490CA53D}" type="datetimeFigureOut">
              <a:rPr lang="fr-CA" smtClean="0"/>
              <a:pPr/>
              <a:t>2022-07-11</a:t>
            </a:fld>
            <a:endParaRPr lang="fr-CA"/>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2AD29-A6E6-49C1-8456-2309F8328786}"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image" Target="../media/image7.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3.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jpeg"/><Relationship Id="rId5" Type="http://schemas.openxmlformats.org/officeDocument/2006/relationships/image" Target="../media/image8.jpeg"/><Relationship Id="rId4"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7.jpeg"/><Relationship Id="rId4" Type="http://schemas.openxmlformats.org/officeDocument/2006/relationships/image" Target="../media/image8.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 Id="rId5" Type="http://schemas.openxmlformats.org/officeDocument/2006/relationships/image" Target="../media/image7.jpeg"/><Relationship Id="rId4" Type="http://schemas.openxmlformats.org/officeDocument/2006/relationships/image" Target="../media/image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8.jpeg"/><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3.xml"/><Relationship Id="rId1" Type="http://schemas.openxmlformats.org/officeDocument/2006/relationships/tags" Target="../tags/tag32.xml"/><Relationship Id="rId4" Type="http://schemas.openxmlformats.org/officeDocument/2006/relationships/image" Target="../media/image6.jpe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5.jpeg"/><Relationship Id="rId4" Type="http://schemas.openxmlformats.org/officeDocument/2006/relationships/image" Target="../media/image17.jpeg"/></Relationships>
</file>

<file path=ppt/slides/_rels/slide4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3.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9.jpeg"/><Relationship Id="rId4"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5.xml"/><Relationship Id="rId1" Type="http://schemas.openxmlformats.org/officeDocument/2006/relationships/tags" Target="../tags/tag40.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5.xml"/><Relationship Id="rId1" Type="http://schemas.openxmlformats.org/officeDocument/2006/relationships/tags" Target="../tags/tag41.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7.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xml"/><Relationship Id="rId1" Type="http://schemas.openxmlformats.org/officeDocument/2006/relationships/tags" Target="../tags/tag13.xml"/><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512" y="274638"/>
            <a:ext cx="8784976" cy="1143000"/>
          </a:xfrm>
        </p:spPr>
        <p:txBody>
          <a:bodyPr>
            <a:normAutofit fontScale="90000"/>
          </a:bodyPr>
          <a:lstStyle/>
          <a:p>
            <a:r>
              <a:rPr lang="fr-CA" b="1" dirty="0" smtClean="0"/>
              <a:t>Démarche de préparation à la première des communions.</a:t>
            </a:r>
            <a:endParaRPr lang="fr-CA" b="1" dirty="0"/>
          </a:p>
        </p:txBody>
      </p:sp>
      <p:pic>
        <p:nvPicPr>
          <p:cNvPr id="1029" name="Picture 5" descr="Résultats de recherche d'images pour « première communion »"/>
          <p:cNvPicPr>
            <a:picLocks noChangeAspect="1" noChangeArrowheads="1"/>
          </p:cNvPicPr>
          <p:nvPr/>
        </p:nvPicPr>
        <p:blipFill>
          <a:blip r:embed="rId2" cstate="print"/>
          <a:srcRect/>
          <a:stretch>
            <a:fillRect/>
          </a:stretch>
        </p:blipFill>
        <p:spPr bwMode="auto">
          <a:xfrm>
            <a:off x="3131840" y="1700808"/>
            <a:ext cx="2952328" cy="2952328"/>
          </a:xfrm>
          <a:prstGeom prst="rect">
            <a:avLst/>
          </a:prstGeom>
          <a:noFill/>
        </p:spPr>
      </p:pic>
      <p:sp>
        <p:nvSpPr>
          <p:cNvPr id="4" name="ZoneTexte 3"/>
          <p:cNvSpPr txBox="1"/>
          <p:nvPr/>
        </p:nvSpPr>
        <p:spPr>
          <a:xfrm>
            <a:off x="1403648" y="4869160"/>
            <a:ext cx="6408712" cy="954107"/>
          </a:xfrm>
          <a:prstGeom prst="rect">
            <a:avLst/>
          </a:prstGeom>
          <a:noFill/>
        </p:spPr>
        <p:txBody>
          <a:bodyPr wrap="square" rtlCol="0">
            <a:spAutoFit/>
          </a:bodyPr>
          <a:lstStyle/>
          <a:p>
            <a:pPr algn="ctr"/>
            <a:r>
              <a:rPr lang="fr-CA" sz="2800" b="1" dirty="0" smtClean="0">
                <a:solidFill>
                  <a:srgbClr val="0718B5"/>
                </a:solidFill>
                <a:latin typeface="Arial" pitchFamily="34" charset="0"/>
                <a:cs typeface="Arial" pitchFamily="34" charset="0"/>
              </a:rPr>
              <a:t>Sur la route des rencontres </a:t>
            </a:r>
          </a:p>
          <a:p>
            <a:pPr algn="ctr"/>
            <a:r>
              <a:rPr lang="fr-CA" sz="2800" b="1" dirty="0" smtClean="0">
                <a:solidFill>
                  <a:srgbClr val="0718B5"/>
                </a:solidFill>
                <a:latin typeface="Arial" pitchFamily="34" charset="0"/>
                <a:cs typeface="Arial" pitchFamily="34" charset="0"/>
              </a:rPr>
              <a:t>Étape 2</a:t>
            </a:r>
            <a:endParaRPr lang="fr-CA" sz="2800" b="1" dirty="0">
              <a:solidFill>
                <a:srgbClr val="0718B5"/>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Sophie surprise 2.jpg"/>
          <p:cNvPicPr>
            <a:picLocks noChangeAspect="1"/>
          </p:cNvPicPr>
          <p:nvPr/>
        </p:nvPicPr>
        <p:blipFill>
          <a:blip r:embed="rId4" cstate="print"/>
          <a:stretch>
            <a:fillRect/>
          </a:stretch>
        </p:blipFill>
        <p:spPr>
          <a:xfrm>
            <a:off x="7072330" y="2928934"/>
            <a:ext cx="1517337" cy="3571900"/>
          </a:xfrm>
          <a:prstGeom prst="rect">
            <a:avLst/>
          </a:prstGeom>
        </p:spPr>
      </p:pic>
      <p:pic>
        <p:nvPicPr>
          <p:cNvPr id="9" name="Image 8" descr="Théo Content 2.jpg"/>
          <p:cNvPicPr>
            <a:picLocks noChangeAspect="1"/>
          </p:cNvPicPr>
          <p:nvPr/>
        </p:nvPicPr>
        <p:blipFill>
          <a:blip r:embed="rId5" cstate="print"/>
          <a:stretch>
            <a:fillRect/>
          </a:stretch>
        </p:blipFill>
        <p:spPr>
          <a:xfrm>
            <a:off x="0" y="2571744"/>
            <a:ext cx="2066145" cy="4429132"/>
          </a:xfrm>
          <a:prstGeom prst="rect">
            <a:avLst/>
          </a:prstGeom>
        </p:spPr>
      </p:pic>
      <p:sp>
        <p:nvSpPr>
          <p:cNvPr id="8" name="Rectangle à coins arrondis 7"/>
          <p:cNvSpPr/>
          <p:nvPr>
            <p:custDataLst>
              <p:tags r:id="rId1"/>
            </p:custDataLst>
          </p:nvPr>
        </p:nvSpPr>
        <p:spPr>
          <a:xfrm>
            <a:off x="539552" y="332656"/>
            <a:ext cx="8136904" cy="1152128"/>
          </a:xfrm>
          <a:prstGeom prst="wedgeRoundRectCallout">
            <a:avLst>
              <a:gd name="adj1" fmla="val 40422"/>
              <a:gd name="adj2" fmla="val 196406"/>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Tu en sais des choses Théo! Wow!</a:t>
            </a:r>
            <a:endParaRPr lang="fr-CA" sz="2800" b="1" dirty="0">
              <a:solidFill>
                <a:schemeClr val="tx1"/>
              </a:solidFill>
            </a:endParaRPr>
          </a:p>
        </p:txBody>
      </p:sp>
      <p:sp>
        <p:nvSpPr>
          <p:cNvPr id="10" name="Rectangle à coins arrondis 9"/>
          <p:cNvSpPr/>
          <p:nvPr>
            <p:custDataLst>
              <p:tags r:id="rId2"/>
            </p:custDataLst>
          </p:nvPr>
        </p:nvSpPr>
        <p:spPr>
          <a:xfrm>
            <a:off x="1979712" y="1844824"/>
            <a:ext cx="4968552" cy="4392488"/>
          </a:xfrm>
          <a:prstGeom prst="wedgeRoundRectCallout">
            <a:avLst>
              <a:gd name="adj1" fmla="val -55826"/>
              <a:gd name="adj2" fmla="val -18656"/>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Mes parents me racontent souvent des récits…</a:t>
            </a:r>
          </a:p>
          <a:p>
            <a:pPr algn="ctr"/>
            <a:endParaRPr lang="fr-CA" sz="2800" b="1" dirty="0" smtClean="0">
              <a:solidFill>
                <a:schemeClr val="tx1"/>
              </a:solidFill>
            </a:endParaRPr>
          </a:p>
          <a:p>
            <a:pPr algn="ctr"/>
            <a:r>
              <a:rPr lang="fr-CA" sz="2800" b="1" dirty="0" smtClean="0">
                <a:solidFill>
                  <a:schemeClr val="tx1"/>
                </a:solidFill>
              </a:rPr>
              <a:t>Alors, c’est à mon tour maintenant de le faire. Je vais te raconter l’histoire du baptême de Jésus et comment il s’est trouvé des amis pour parler de Dieu. Écoute bien…</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24"/>
            <a:ext cx="9144000" cy="5072074"/>
          </a:xfrm>
          <a:prstGeom prst="rect">
            <a:avLst/>
          </a:prstGeom>
        </p:spPr>
      </p:pic>
      <p:sp>
        <p:nvSpPr>
          <p:cNvPr id="3" name="Espace réservé du contenu 2"/>
          <p:cNvSpPr>
            <a:spLocks noGrp="1"/>
          </p:cNvSpPr>
          <p:nvPr>
            <p:ph idx="1"/>
          </p:nvPr>
        </p:nvSpPr>
        <p:spPr>
          <a:xfrm>
            <a:off x="0" y="4437112"/>
            <a:ext cx="9144000" cy="2420888"/>
          </a:xfrm>
          <a:solidFill>
            <a:schemeClr val="tx2">
              <a:lumMod val="60000"/>
              <a:lumOff val="40000"/>
              <a:alpha val="50000"/>
            </a:schemeClr>
          </a:solidFill>
        </p:spPr>
        <p:txBody>
          <a:bodyPr>
            <a:normAutofit fontScale="85000" lnSpcReduction="10000"/>
          </a:bodyPr>
          <a:lstStyle/>
          <a:p>
            <a:pPr>
              <a:buNone/>
            </a:pPr>
            <a:r>
              <a:rPr lang="fr-CA" dirty="0" smtClean="0"/>
              <a:t>Jésus vivait à une époque difficile, celle de l’empire romain. Ponce Pilate était le gouverneur de la région de Judée, c’était lui le patron! Un patron sévère et dur! Beaucoup espéraient un libérateur… </a:t>
            </a:r>
            <a:r>
              <a:rPr lang="fr-CA" b="1" dirty="0" smtClean="0"/>
              <a:t>Un Messie, </a:t>
            </a:r>
            <a:r>
              <a:rPr lang="fr-CA" dirty="0" smtClean="0"/>
              <a:t>qui veut dire « Celui qui sauve ».</a:t>
            </a:r>
          </a:p>
          <a:p>
            <a:pPr>
              <a:buNone/>
            </a:pPr>
            <a:r>
              <a:rPr lang="fr-CA" dirty="0" smtClean="0"/>
              <a:t>C’est dans ce contexte qu’une voix se fit entendre dans le désert.</a:t>
            </a:r>
            <a:endParaRPr lang="fr-CA" dirty="0"/>
          </a:p>
        </p:txBody>
      </p:sp>
      <p:sp>
        <p:nvSpPr>
          <p:cNvPr id="4" name="ZoneTexte 3"/>
          <p:cNvSpPr txBox="1"/>
          <p:nvPr/>
        </p:nvSpPr>
        <p:spPr>
          <a:xfrm>
            <a:off x="6715140" y="142852"/>
            <a:ext cx="2286016" cy="523220"/>
          </a:xfrm>
          <a:prstGeom prst="rect">
            <a:avLst/>
          </a:prstGeom>
          <a:noFill/>
        </p:spPr>
        <p:txBody>
          <a:bodyPr wrap="square" rtlCol="0">
            <a:spAutoFit/>
          </a:bodyPr>
          <a:lstStyle/>
          <a:p>
            <a:r>
              <a:rPr lang="fr-CA" sz="1400" b="1" dirty="0" smtClean="0">
                <a:latin typeface="Arial" pitchFamily="34" charset="0"/>
                <a:cs typeface="Arial" pitchFamily="34" charset="0"/>
              </a:rPr>
              <a:t>Inspiré de l’Évangile de Marc 1,1-11.</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5072074"/>
          </a:xfrm>
          <a:prstGeom prst="rect">
            <a:avLst/>
          </a:prstGeom>
        </p:spPr>
      </p:pic>
      <p:sp>
        <p:nvSpPr>
          <p:cNvPr id="3" name="Espace réservé du contenu 2"/>
          <p:cNvSpPr>
            <a:spLocks noGrp="1"/>
          </p:cNvSpPr>
          <p:nvPr>
            <p:ph idx="1"/>
          </p:nvPr>
        </p:nvSpPr>
        <p:spPr>
          <a:xfrm>
            <a:off x="0" y="4437112"/>
            <a:ext cx="9144000" cy="2420888"/>
          </a:xfrm>
          <a:solidFill>
            <a:schemeClr val="tx2">
              <a:lumMod val="60000"/>
              <a:lumOff val="40000"/>
              <a:alpha val="50000"/>
            </a:schemeClr>
          </a:solidFill>
        </p:spPr>
        <p:txBody>
          <a:bodyPr>
            <a:normAutofit/>
          </a:bodyPr>
          <a:lstStyle/>
          <a:p>
            <a:pPr>
              <a:buNone/>
            </a:pPr>
            <a:r>
              <a:rPr lang="fr-CA" dirty="0" smtClean="0"/>
              <a:t>Il y avait une grande foule qui s’était rassemblée au bord du Jourdain pour écouter Jean. Il savait leur parler de Dieu. Il leur faisait du bien. Jean portait un habit en poil de chameau serré par une ceinture.</a:t>
            </a:r>
            <a:endParaRPr lang="fr-C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5072074"/>
          </a:xfrm>
          <a:prstGeom prst="rect">
            <a:avLst/>
          </a:prstGeom>
        </p:spPr>
      </p:pic>
      <p:sp>
        <p:nvSpPr>
          <p:cNvPr id="3" name="Espace réservé du contenu 2"/>
          <p:cNvSpPr>
            <a:spLocks noGrp="1"/>
          </p:cNvSpPr>
          <p:nvPr>
            <p:ph idx="1"/>
          </p:nvPr>
        </p:nvSpPr>
        <p:spPr>
          <a:xfrm>
            <a:off x="0" y="4437112"/>
            <a:ext cx="9144000" cy="2420888"/>
          </a:xfrm>
          <a:solidFill>
            <a:schemeClr val="tx2">
              <a:lumMod val="60000"/>
              <a:lumOff val="40000"/>
              <a:alpha val="50000"/>
            </a:schemeClr>
          </a:solidFill>
        </p:spPr>
        <p:txBody>
          <a:bodyPr>
            <a:normAutofit fontScale="92500" lnSpcReduction="20000"/>
          </a:bodyPr>
          <a:lstStyle/>
          <a:p>
            <a:pPr>
              <a:buNone/>
            </a:pPr>
            <a:r>
              <a:rPr lang="fr-CA" dirty="0" smtClean="0"/>
              <a:t>« C’est le prophète Jean, le fils d’Élisabeth et de Zacharie », dit l’un des adultes. « Il arrive du désert où il vit. Il mange des sauterelles et le miel des abeilles sauvages ! » </a:t>
            </a:r>
          </a:p>
          <a:p>
            <a:pPr>
              <a:buNone/>
            </a:pPr>
            <a:r>
              <a:rPr lang="fr-CA" dirty="0" smtClean="0"/>
              <a:t>C’est sûr que dans le désert, il n’y a pas grand-chose à manger…</a:t>
            </a:r>
            <a:endParaRPr lang="fr-CA"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5000636"/>
          </a:xfrm>
          <a:prstGeom prst="rect">
            <a:avLst/>
          </a:prstGeom>
        </p:spPr>
      </p:pic>
      <p:sp>
        <p:nvSpPr>
          <p:cNvPr id="3" name="Espace réservé du contenu 2"/>
          <p:cNvSpPr>
            <a:spLocks noGrp="1"/>
          </p:cNvSpPr>
          <p:nvPr>
            <p:ph idx="1"/>
          </p:nvPr>
        </p:nvSpPr>
        <p:spPr>
          <a:xfrm>
            <a:off x="0" y="4429132"/>
            <a:ext cx="9144000" cy="2428868"/>
          </a:xfrm>
          <a:solidFill>
            <a:schemeClr val="tx2">
              <a:lumMod val="60000"/>
              <a:lumOff val="40000"/>
              <a:alpha val="50000"/>
            </a:schemeClr>
          </a:solidFill>
        </p:spPr>
        <p:txBody>
          <a:bodyPr>
            <a:normAutofit/>
          </a:bodyPr>
          <a:lstStyle/>
          <a:p>
            <a:pPr>
              <a:buNone/>
            </a:pPr>
            <a:r>
              <a:rPr lang="fr-CA" dirty="0" smtClean="0"/>
              <a:t>Jean annonçait la venue de Jésus : </a:t>
            </a:r>
          </a:p>
          <a:p>
            <a:pPr>
              <a:buNone/>
            </a:pPr>
            <a:r>
              <a:rPr lang="fr-CA" dirty="0" smtClean="0"/>
              <a:t>« Ouvrez la voie au roi, à ce libérateur</a:t>
            </a:r>
            <a:r>
              <a:rPr lang="fr-CA" dirty="0" smtClean="0">
                <a:solidFill>
                  <a:srgbClr val="FF0000"/>
                </a:solidFill>
              </a:rPr>
              <a:t> </a:t>
            </a:r>
            <a:r>
              <a:rPr lang="fr-CA" dirty="0" smtClean="0"/>
              <a:t>que Dieu a promis. Préparez vos cœurs. » </a:t>
            </a:r>
          </a:p>
          <a:p>
            <a:pPr>
              <a:buNone/>
            </a:pPr>
            <a:r>
              <a:rPr lang="fr-CA" dirty="0" smtClean="0"/>
              <a:t>- « Comment? », demanda la foule.</a:t>
            </a:r>
            <a:endParaRPr lang="fr-CA"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5000636"/>
          </a:xfrm>
          <a:prstGeom prst="rect">
            <a:avLst/>
          </a:prstGeom>
        </p:spPr>
      </p:pic>
      <p:sp>
        <p:nvSpPr>
          <p:cNvPr id="3" name="Espace réservé du contenu 2"/>
          <p:cNvSpPr>
            <a:spLocks noGrp="1"/>
          </p:cNvSpPr>
          <p:nvPr>
            <p:ph idx="1"/>
          </p:nvPr>
        </p:nvSpPr>
        <p:spPr>
          <a:xfrm>
            <a:off x="0" y="4437112"/>
            <a:ext cx="9144000" cy="2420888"/>
          </a:xfrm>
          <a:solidFill>
            <a:schemeClr val="tx2">
              <a:lumMod val="60000"/>
              <a:lumOff val="40000"/>
              <a:alpha val="50000"/>
            </a:schemeClr>
          </a:solidFill>
        </p:spPr>
        <p:txBody>
          <a:bodyPr>
            <a:normAutofit fontScale="92500" lnSpcReduction="10000"/>
          </a:bodyPr>
          <a:lstStyle/>
          <a:p>
            <a:pPr>
              <a:buNone/>
            </a:pPr>
            <a:r>
              <a:rPr lang="fr-CA" dirty="0" smtClean="0"/>
              <a:t>Jean leur répondit :</a:t>
            </a:r>
          </a:p>
          <a:p>
            <a:pPr>
              <a:buNone/>
            </a:pPr>
            <a:r>
              <a:rPr lang="fr-CA" dirty="0" smtClean="0"/>
              <a:t>« Aidez celles et ceux dans le besoin et partagez. Cessez vos mauvaises actions et agissez avec amour. Préparez vos cœurs à la venue du messie, de notre sauveur. » </a:t>
            </a:r>
          </a:p>
          <a:p>
            <a:pPr>
              <a:buNone/>
            </a:pPr>
            <a:r>
              <a:rPr lang="fr-CA" dirty="0" smtClean="0"/>
              <a:t>Beaucoup d’adultes regrettaient et voulaient suivre Jean.</a:t>
            </a:r>
            <a:endParaRPr lang="fr-CA"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4929198"/>
          </a:xfrm>
          <a:prstGeom prst="rect">
            <a:avLst/>
          </a:prstGeom>
        </p:spPr>
      </p:pic>
      <p:sp>
        <p:nvSpPr>
          <p:cNvPr id="3" name="Espace réservé du contenu 2"/>
          <p:cNvSpPr>
            <a:spLocks noGrp="1"/>
          </p:cNvSpPr>
          <p:nvPr>
            <p:ph idx="1"/>
          </p:nvPr>
        </p:nvSpPr>
        <p:spPr>
          <a:xfrm>
            <a:off x="0" y="4437112"/>
            <a:ext cx="9144000" cy="2420888"/>
          </a:xfrm>
          <a:solidFill>
            <a:schemeClr val="tx2">
              <a:lumMod val="60000"/>
              <a:lumOff val="40000"/>
              <a:alpha val="50000"/>
            </a:schemeClr>
          </a:solidFill>
        </p:spPr>
        <p:txBody>
          <a:bodyPr>
            <a:normAutofit fontScale="92500" lnSpcReduction="10000"/>
          </a:bodyPr>
          <a:lstStyle/>
          <a:p>
            <a:pPr>
              <a:buNone/>
            </a:pPr>
            <a:r>
              <a:rPr lang="fr-CA" dirty="0" smtClean="0"/>
              <a:t>Jean leur dit : « Venez à moi, je vais vous laver de vos mauvaises actions par le baptême. » </a:t>
            </a:r>
          </a:p>
          <a:p>
            <a:pPr>
              <a:buNone/>
            </a:pPr>
            <a:r>
              <a:rPr lang="fr-CA" dirty="0" smtClean="0"/>
              <a:t>Et un par un, les gens se faisaient baptiser dans l’eau du Jourdain pour se libérer du mal qu’ils avaient sur la conscience.</a:t>
            </a:r>
            <a:endParaRPr lang="fr-CA"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5072074"/>
          </a:xfrm>
          <a:prstGeom prst="rect">
            <a:avLst/>
          </a:prstGeom>
        </p:spPr>
      </p:pic>
      <p:sp>
        <p:nvSpPr>
          <p:cNvPr id="3" name="Espace réservé du contenu 2"/>
          <p:cNvSpPr>
            <a:spLocks noGrp="1"/>
          </p:cNvSpPr>
          <p:nvPr>
            <p:ph idx="1"/>
          </p:nvPr>
        </p:nvSpPr>
        <p:spPr>
          <a:xfrm>
            <a:off x="0" y="4437112"/>
            <a:ext cx="9144000" cy="2420888"/>
          </a:xfrm>
          <a:solidFill>
            <a:schemeClr val="tx2">
              <a:lumMod val="60000"/>
              <a:lumOff val="40000"/>
              <a:alpha val="50000"/>
            </a:schemeClr>
          </a:solidFill>
        </p:spPr>
        <p:txBody>
          <a:bodyPr>
            <a:normAutofit/>
          </a:bodyPr>
          <a:lstStyle/>
          <a:p>
            <a:pPr>
              <a:buNone/>
            </a:pPr>
            <a:r>
              <a:rPr lang="fr-CA" dirty="0" smtClean="0"/>
              <a:t>C’est à ce moment qu’arriva Jésus. Il avait 30 ans. Jésus s’approcha de Jean et lui demanda le baptême. Jean était un peu gêné. </a:t>
            </a:r>
          </a:p>
          <a:p>
            <a:pPr>
              <a:buNone/>
            </a:pPr>
            <a:r>
              <a:rPr lang="fr-CA" dirty="0" smtClean="0"/>
              <a:t>- Je ne suis pas digne de te baptiser, Jésus!</a:t>
            </a:r>
            <a:endParaRPr lang="fr-CA"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ean baptise Jésus.jpg"/>
          <p:cNvPicPr>
            <a:picLocks noChangeAspect="1"/>
          </p:cNvPicPr>
          <p:nvPr/>
        </p:nvPicPr>
        <p:blipFill>
          <a:blip r:embed="rId2" cstate="print"/>
          <a:stretch>
            <a:fillRect/>
          </a:stretch>
        </p:blipFill>
        <p:spPr>
          <a:xfrm>
            <a:off x="0" y="0"/>
            <a:ext cx="9144000" cy="4857760"/>
          </a:xfrm>
          <a:prstGeom prst="rect">
            <a:avLst/>
          </a:prstGeom>
        </p:spPr>
      </p:pic>
      <p:sp>
        <p:nvSpPr>
          <p:cNvPr id="3" name="Espace réservé du contenu 2"/>
          <p:cNvSpPr>
            <a:spLocks noGrp="1"/>
          </p:cNvSpPr>
          <p:nvPr>
            <p:ph idx="1"/>
          </p:nvPr>
        </p:nvSpPr>
        <p:spPr>
          <a:xfrm>
            <a:off x="0" y="4071942"/>
            <a:ext cx="9144000" cy="2786058"/>
          </a:xfrm>
          <a:solidFill>
            <a:schemeClr val="tx2">
              <a:lumMod val="60000"/>
              <a:lumOff val="40000"/>
              <a:alpha val="50000"/>
            </a:schemeClr>
          </a:solidFill>
        </p:spPr>
        <p:txBody>
          <a:bodyPr>
            <a:normAutofit fontScale="92500" lnSpcReduction="10000"/>
          </a:bodyPr>
          <a:lstStyle/>
          <a:p>
            <a:pPr>
              <a:buNone/>
            </a:pPr>
            <a:r>
              <a:rPr lang="fr-CA" dirty="0" smtClean="0"/>
              <a:t>Mais Jésus insista… Alors Jean baptisa Jésus.</a:t>
            </a:r>
          </a:p>
          <a:p>
            <a:pPr>
              <a:buNone/>
            </a:pPr>
            <a:r>
              <a:rPr lang="fr-CA" dirty="0" smtClean="0"/>
              <a:t>Au moment où Jésus sortit de l’eau, le ciel devient plus lumineux et l’Esprit de Dieu descendit sur Jésus comme une colombe. </a:t>
            </a:r>
          </a:p>
          <a:p>
            <a:pPr>
              <a:buNone/>
            </a:pPr>
            <a:r>
              <a:rPr lang="fr-CA" dirty="0" smtClean="0"/>
              <a:t>Une voix venant du ciel disait : « Tu es mon fils bien-aimé, en toi j’ai mis tout mon amour! »</a:t>
            </a:r>
            <a:endParaRPr lang="fr-CA"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084168" y="18864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dirty="0" smtClean="0"/>
              <a:t>Questions sur le récit…</a:t>
            </a:r>
            <a:br>
              <a:rPr lang="fr-CA" dirty="0" smtClean="0"/>
            </a:br>
            <a:r>
              <a:rPr lang="fr-CA" dirty="0" smtClean="0"/>
              <a:t>(Jean Baptise Jésus)</a:t>
            </a:r>
            <a:endParaRPr lang="fr-CA" dirty="0"/>
          </a:p>
        </p:txBody>
      </p:sp>
      <p:sp>
        <p:nvSpPr>
          <p:cNvPr id="6" name="Espace réservé du contenu 5"/>
          <p:cNvSpPr>
            <a:spLocks noGrp="1"/>
          </p:cNvSpPr>
          <p:nvPr>
            <p:ph idx="1"/>
            <p:custDataLst>
              <p:tags r:id="rId2"/>
            </p:custDataLst>
          </p:nvPr>
        </p:nvSpPr>
        <p:spPr>
          <a:xfrm>
            <a:off x="323528" y="2204864"/>
            <a:ext cx="8820472" cy="4248472"/>
          </a:xfrm>
        </p:spPr>
        <p:txBody>
          <a:bodyPr>
            <a:normAutofit lnSpcReduction="10000"/>
          </a:bodyPr>
          <a:lstStyle/>
          <a:p>
            <a:pPr marL="0" indent="0">
              <a:buNone/>
            </a:pPr>
            <a:r>
              <a:rPr lang="fr-CA" dirty="0" smtClean="0"/>
              <a:t>4- Qui est Jean le Baptiste? </a:t>
            </a:r>
          </a:p>
          <a:p>
            <a:pPr marL="0" indent="0">
              <a:buNone/>
            </a:pPr>
            <a:r>
              <a:rPr lang="fr-CA" dirty="0" smtClean="0"/>
              <a:t>- Et que fait-il?</a:t>
            </a:r>
          </a:p>
          <a:p>
            <a:pPr marL="0" indent="0">
              <a:lnSpc>
                <a:spcPct val="150000"/>
              </a:lnSpc>
              <a:buNone/>
            </a:pPr>
            <a:r>
              <a:rPr lang="fr-CA" dirty="0" smtClean="0"/>
              <a:t>5- Par quelle image Dieu se fait-il voir? (Signe, symbole…)</a:t>
            </a:r>
            <a:endParaRPr lang="fr-CA" dirty="0"/>
          </a:p>
          <a:p>
            <a:pPr marL="0" indent="0">
              <a:lnSpc>
                <a:spcPct val="110000"/>
              </a:lnSpc>
              <a:buNone/>
            </a:pPr>
            <a:r>
              <a:rPr lang="fr-CA" dirty="0" smtClean="0"/>
              <a:t>6- Qu’est-ce que l’Esprit de Dieu dit à Jésus?  </a:t>
            </a:r>
          </a:p>
          <a:p>
            <a:pPr marL="0" indent="0">
              <a:lnSpc>
                <a:spcPct val="110000"/>
              </a:lnSpc>
              <a:buNone/>
            </a:pPr>
            <a:r>
              <a:rPr lang="fr-CA" dirty="0" smtClean="0"/>
              <a:t>- Est-ce possible que cette phrase s’adresse aussi à toi?</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755576" y="4797152"/>
            <a:ext cx="7488832" cy="1296143"/>
          </a:xfrm>
        </p:spPr>
        <p:txBody>
          <a:bodyPr>
            <a:normAutofit fontScale="90000"/>
          </a:bodyPr>
          <a:lstStyle/>
          <a:p>
            <a:r>
              <a:rPr lang="fr-CA" dirty="0" smtClean="0"/>
              <a:t>2- Sur la route des rencontres… Jésus mon ami.</a:t>
            </a:r>
            <a:endParaRPr lang="fr-CA" dirty="0"/>
          </a:p>
        </p:txBody>
      </p:sp>
      <p:pic>
        <p:nvPicPr>
          <p:cNvPr id="7" name="Image 6"/>
          <p:cNvPicPr>
            <a:picLocks noChangeAspect="1"/>
          </p:cNvPicPr>
          <p:nvPr/>
        </p:nvPicPr>
        <p:blipFill>
          <a:blip r:embed="rId3" cstate="print">
            <a:duotone>
              <a:prstClr val="black"/>
              <a:schemeClr val="accent5">
                <a:tint val="45000"/>
                <a:satMod val="400000"/>
              </a:schemeClr>
            </a:duotone>
            <a:extLst>
              <a:ext uri="{28A0092B-C50C-407E-A947-70E740481C1C}">
                <a14:useLocalDpi xmlns:a14="http://schemas.microsoft.com/office/drawing/2010/main" xmlns="" val="0"/>
              </a:ext>
            </a:extLst>
          </a:blip>
          <a:stretch>
            <a:fillRect/>
          </a:stretch>
        </p:blipFill>
        <p:spPr>
          <a:xfrm>
            <a:off x="6660232" y="980728"/>
            <a:ext cx="2022904" cy="3287864"/>
          </a:xfrm>
          <a:prstGeom prst="round2DiagRect">
            <a:avLst>
              <a:gd name="adj1" fmla="val 16667"/>
              <a:gd name="adj2" fmla="val 0"/>
            </a:avLst>
          </a:prstGeom>
          <a:ln w="88900" cap="sq">
            <a:solidFill>
              <a:schemeClr val="tx2"/>
            </a:solidFill>
            <a:miter lim="800000"/>
          </a:ln>
          <a:effectLst>
            <a:outerShdw blurRad="254000" algn="tl" rotWithShape="0">
              <a:srgbClr val="000000">
                <a:alpha val="43000"/>
              </a:srgbClr>
            </a:outerShdw>
            <a:softEdge rad="63500"/>
          </a:effectLst>
        </p:spPr>
      </p:pic>
      <p:pic>
        <p:nvPicPr>
          <p:cNvPr id="2050" name="Picture 2" descr="Résultats de recherche d'images pour « empreintes de pas »"/>
          <p:cNvPicPr>
            <a:picLocks noChangeAspect="1" noChangeArrowheads="1"/>
          </p:cNvPicPr>
          <p:nvPr/>
        </p:nvPicPr>
        <p:blipFill>
          <a:blip r:embed="rId4" cstate="print"/>
          <a:srcRect/>
          <a:stretch>
            <a:fillRect/>
          </a:stretch>
        </p:blipFill>
        <p:spPr bwMode="auto">
          <a:xfrm>
            <a:off x="467544" y="620688"/>
            <a:ext cx="5381948" cy="3573016"/>
          </a:xfrm>
          <a:prstGeom prst="rect">
            <a:avLst/>
          </a:prstGeom>
          <a:noFill/>
        </p:spPr>
      </p:pic>
    </p:spTree>
    <p:extLst>
      <p:ext uri="{BB962C8B-B14F-4D97-AF65-F5344CB8AC3E}">
        <p14:creationId xmlns:p14="http://schemas.microsoft.com/office/powerpoint/2010/main" xmlns="" val="35997044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appelle ses disciples.jpg"/>
          <p:cNvPicPr>
            <a:picLocks noChangeAspect="1"/>
          </p:cNvPicPr>
          <p:nvPr/>
        </p:nvPicPr>
        <p:blipFill>
          <a:blip r:embed="rId2" cstate="print"/>
          <a:stretch>
            <a:fillRect/>
          </a:stretch>
        </p:blipFill>
        <p:spPr>
          <a:xfrm>
            <a:off x="0" y="0"/>
            <a:ext cx="9144000" cy="5000636"/>
          </a:xfrm>
          <a:prstGeom prst="rect">
            <a:avLst/>
          </a:prstGeom>
        </p:spPr>
      </p:pic>
      <p:sp>
        <p:nvSpPr>
          <p:cNvPr id="3" name="Espace réservé du contenu 2"/>
          <p:cNvSpPr>
            <a:spLocks noGrp="1"/>
          </p:cNvSpPr>
          <p:nvPr>
            <p:ph idx="1"/>
          </p:nvPr>
        </p:nvSpPr>
        <p:spPr>
          <a:xfrm>
            <a:off x="0" y="4357694"/>
            <a:ext cx="9144000" cy="2500306"/>
          </a:xfrm>
          <a:solidFill>
            <a:schemeClr val="accent6">
              <a:lumMod val="60000"/>
              <a:lumOff val="40000"/>
              <a:alpha val="70000"/>
            </a:schemeClr>
          </a:solidFill>
        </p:spPr>
        <p:txBody>
          <a:bodyPr>
            <a:normAutofit fontScale="92500" lnSpcReduction="20000"/>
          </a:bodyPr>
          <a:lstStyle/>
          <a:p>
            <a:pPr>
              <a:buNone/>
            </a:pPr>
            <a:r>
              <a:rPr lang="fr-CA" dirty="0" smtClean="0"/>
              <a:t>Revenant du désert, Jésus alla se reposer chez lui. Quelque temps après, il était prêt à annoncer la Bonne Nouvelle, la parole de Dieu. Mais il ne voulait pas le faire seul. </a:t>
            </a:r>
          </a:p>
          <a:p>
            <a:pPr>
              <a:buNone/>
            </a:pPr>
            <a:r>
              <a:rPr lang="fr-CA" dirty="0" smtClean="0"/>
              <a:t>- « C’est une mission trop importante pour être seul. Il me faut une équipe », se dit Jésus.</a:t>
            </a:r>
            <a:endParaRPr lang="fr-CA" dirty="0"/>
          </a:p>
        </p:txBody>
      </p:sp>
      <p:sp>
        <p:nvSpPr>
          <p:cNvPr id="4" name="ZoneTexte 3"/>
          <p:cNvSpPr txBox="1"/>
          <p:nvPr/>
        </p:nvSpPr>
        <p:spPr>
          <a:xfrm>
            <a:off x="3428992" y="357166"/>
            <a:ext cx="3929090" cy="307777"/>
          </a:xfrm>
          <a:prstGeom prst="rect">
            <a:avLst/>
          </a:prstGeom>
          <a:noFill/>
        </p:spPr>
        <p:txBody>
          <a:bodyPr wrap="square" rtlCol="0">
            <a:spAutoFit/>
          </a:bodyPr>
          <a:lstStyle/>
          <a:p>
            <a:r>
              <a:rPr lang="fr-CA" sz="1400" b="1" dirty="0" smtClean="0">
                <a:latin typeface="Arial" pitchFamily="34" charset="0"/>
                <a:cs typeface="Arial" pitchFamily="34" charset="0"/>
              </a:rPr>
              <a:t>Inspiré de l’Évangile de Marc 1,16-20</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appelle ses disciples.jpg"/>
          <p:cNvPicPr>
            <a:picLocks noChangeAspect="1"/>
          </p:cNvPicPr>
          <p:nvPr/>
        </p:nvPicPr>
        <p:blipFill>
          <a:blip r:embed="rId2" cstate="print"/>
          <a:stretch>
            <a:fillRect/>
          </a:stretch>
        </p:blipFill>
        <p:spPr>
          <a:xfrm>
            <a:off x="0" y="0"/>
            <a:ext cx="9144000" cy="5000636"/>
          </a:xfrm>
          <a:prstGeom prst="rect">
            <a:avLst/>
          </a:prstGeom>
        </p:spPr>
      </p:pic>
      <p:sp>
        <p:nvSpPr>
          <p:cNvPr id="3" name="Espace réservé du contenu 2"/>
          <p:cNvSpPr>
            <a:spLocks noGrp="1"/>
          </p:cNvSpPr>
          <p:nvPr>
            <p:ph idx="1"/>
          </p:nvPr>
        </p:nvSpPr>
        <p:spPr>
          <a:xfrm>
            <a:off x="0" y="4572008"/>
            <a:ext cx="9144000" cy="2285992"/>
          </a:xfrm>
          <a:solidFill>
            <a:schemeClr val="accent6">
              <a:lumMod val="60000"/>
              <a:lumOff val="40000"/>
              <a:alpha val="70000"/>
            </a:schemeClr>
          </a:solidFill>
        </p:spPr>
        <p:txBody>
          <a:bodyPr>
            <a:normAutofit fontScale="92500" lnSpcReduction="10000"/>
          </a:bodyPr>
          <a:lstStyle/>
          <a:p>
            <a:pPr>
              <a:buNone/>
            </a:pPr>
            <a:r>
              <a:rPr lang="fr-CA" dirty="0" smtClean="0"/>
              <a:t>Jésus se promena autour du lac de Tibériade et lorsqu’il était à Capharnaüm, il vit Simon et son frère André qui pêchaient. Jésus leur dit :</a:t>
            </a:r>
          </a:p>
          <a:p>
            <a:pPr>
              <a:buNone/>
            </a:pPr>
            <a:r>
              <a:rPr lang="fr-CA" dirty="0" smtClean="0"/>
              <a:t>- « Venez avec moi et vous serez des pêcheurs d’hommes! »</a:t>
            </a:r>
            <a:endParaRPr lang="fr-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appelle ses disciples.jpg"/>
          <p:cNvPicPr>
            <a:picLocks noChangeAspect="1"/>
          </p:cNvPicPr>
          <p:nvPr/>
        </p:nvPicPr>
        <p:blipFill>
          <a:blip r:embed="rId2" cstate="print"/>
          <a:stretch>
            <a:fillRect/>
          </a:stretch>
        </p:blipFill>
        <p:spPr>
          <a:xfrm>
            <a:off x="0" y="0"/>
            <a:ext cx="9144000" cy="5000636"/>
          </a:xfrm>
          <a:prstGeom prst="rect">
            <a:avLst/>
          </a:prstGeom>
        </p:spPr>
      </p:pic>
      <p:sp>
        <p:nvSpPr>
          <p:cNvPr id="3" name="Espace réservé du contenu 2"/>
          <p:cNvSpPr>
            <a:spLocks noGrp="1"/>
          </p:cNvSpPr>
          <p:nvPr>
            <p:ph idx="1"/>
          </p:nvPr>
        </p:nvSpPr>
        <p:spPr>
          <a:xfrm>
            <a:off x="0" y="4643446"/>
            <a:ext cx="9144000" cy="2214554"/>
          </a:xfrm>
          <a:solidFill>
            <a:schemeClr val="accent6">
              <a:lumMod val="60000"/>
              <a:lumOff val="40000"/>
              <a:alpha val="70000"/>
            </a:schemeClr>
          </a:solidFill>
        </p:spPr>
        <p:txBody>
          <a:bodyPr>
            <a:normAutofit fontScale="92500"/>
          </a:bodyPr>
          <a:lstStyle/>
          <a:p>
            <a:pPr>
              <a:buNone/>
            </a:pPr>
            <a:r>
              <a:rPr lang="fr-CA" dirty="0" smtClean="0"/>
              <a:t>Curieux de voir ce que cela voulait dire, ils décident de suivre Jésus en abandonnant leur barque et leurs filets. Jacques et Jean, les fils de </a:t>
            </a:r>
            <a:r>
              <a:rPr lang="fr-CA" dirty="0" err="1" smtClean="0"/>
              <a:t>Zébédée</a:t>
            </a:r>
            <a:r>
              <a:rPr lang="fr-CA" dirty="0" smtClean="0"/>
              <a:t>, étaient tout près. Ils réparaient leurs filets de pêche eux aussi. </a:t>
            </a:r>
            <a:endParaRPr lang="fr-CA"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Jésus appelle ses disciples.jpg"/>
          <p:cNvPicPr>
            <a:picLocks noChangeAspect="1"/>
          </p:cNvPicPr>
          <p:nvPr/>
        </p:nvPicPr>
        <p:blipFill>
          <a:blip r:embed="rId2" cstate="print"/>
          <a:stretch>
            <a:fillRect/>
          </a:stretch>
        </p:blipFill>
        <p:spPr>
          <a:xfrm>
            <a:off x="0" y="0"/>
            <a:ext cx="9144000" cy="5000636"/>
          </a:xfrm>
          <a:prstGeom prst="rect">
            <a:avLst/>
          </a:prstGeom>
        </p:spPr>
      </p:pic>
      <p:sp>
        <p:nvSpPr>
          <p:cNvPr id="3" name="Espace réservé du contenu 2"/>
          <p:cNvSpPr>
            <a:spLocks noGrp="1"/>
          </p:cNvSpPr>
          <p:nvPr>
            <p:ph idx="1"/>
          </p:nvPr>
        </p:nvSpPr>
        <p:spPr>
          <a:xfrm>
            <a:off x="0" y="4643446"/>
            <a:ext cx="9144000" cy="2214554"/>
          </a:xfrm>
          <a:solidFill>
            <a:schemeClr val="accent6">
              <a:lumMod val="60000"/>
              <a:lumOff val="40000"/>
              <a:alpha val="70000"/>
            </a:schemeClr>
          </a:solidFill>
        </p:spPr>
        <p:txBody>
          <a:bodyPr>
            <a:normAutofit fontScale="92500"/>
          </a:bodyPr>
          <a:lstStyle/>
          <a:p>
            <a:pPr>
              <a:buNone/>
            </a:pPr>
            <a:r>
              <a:rPr lang="fr-CA" dirty="0" smtClean="0"/>
              <a:t>Jésus leur demanda :</a:t>
            </a:r>
          </a:p>
          <a:p>
            <a:pPr>
              <a:buFontTx/>
              <a:buChar char="-"/>
            </a:pPr>
            <a:r>
              <a:rPr lang="fr-CA" dirty="0" smtClean="0"/>
              <a:t>« Suivez-moi, nous allons annoncer l’Amour de Dieu! »</a:t>
            </a:r>
          </a:p>
          <a:p>
            <a:pPr>
              <a:buNone/>
            </a:pPr>
            <a:r>
              <a:rPr lang="fr-CA" dirty="0" smtClean="0"/>
              <a:t>C’est sans hésiter qu’ils abandonnent leur père et leur travail pour suivre Jésus.</a:t>
            </a:r>
            <a:endParaRPr lang="fr-CA"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084168" y="188640"/>
            <a:ext cx="2846048" cy="2137699"/>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fontScale="90000"/>
          </a:bodyPr>
          <a:lstStyle/>
          <a:p>
            <a:r>
              <a:rPr lang="fr-CA" dirty="0" smtClean="0"/>
              <a:t>Questions sur le récit…</a:t>
            </a:r>
            <a:br>
              <a:rPr lang="fr-CA" dirty="0" smtClean="0"/>
            </a:br>
            <a:r>
              <a:rPr lang="fr-CA" dirty="0" smtClean="0"/>
              <a:t>(Jésus appelle ses disciples)</a:t>
            </a:r>
            <a:endParaRPr lang="fr-CA" dirty="0"/>
          </a:p>
        </p:txBody>
      </p:sp>
      <p:sp>
        <p:nvSpPr>
          <p:cNvPr id="6" name="Espace réservé du contenu 5"/>
          <p:cNvSpPr>
            <a:spLocks noGrp="1"/>
          </p:cNvSpPr>
          <p:nvPr>
            <p:ph idx="1"/>
            <p:custDataLst>
              <p:tags r:id="rId2"/>
            </p:custDataLst>
          </p:nvPr>
        </p:nvSpPr>
        <p:spPr>
          <a:xfrm>
            <a:off x="0" y="1988840"/>
            <a:ext cx="9144000" cy="4869160"/>
          </a:xfrm>
        </p:spPr>
        <p:txBody>
          <a:bodyPr>
            <a:normAutofit fontScale="62500" lnSpcReduction="20000"/>
          </a:bodyPr>
          <a:lstStyle/>
          <a:p>
            <a:pPr marL="0" indent="0">
              <a:lnSpc>
                <a:spcPct val="150000"/>
              </a:lnSpc>
              <a:buNone/>
            </a:pPr>
            <a:r>
              <a:rPr lang="fr-CA" sz="4300" dirty="0" smtClean="0"/>
              <a:t>À la suite de son baptême, Jésus comprend mieux sa mission d’Amour. Il se cherche donc des amis pour l’aider…</a:t>
            </a:r>
          </a:p>
          <a:p>
            <a:pPr marL="0" indent="0">
              <a:lnSpc>
                <a:spcPct val="150000"/>
              </a:lnSpc>
              <a:buNone/>
            </a:pPr>
            <a:endParaRPr lang="fr-CA" sz="4300" dirty="0" smtClean="0"/>
          </a:p>
          <a:p>
            <a:pPr marL="0" indent="0">
              <a:lnSpc>
                <a:spcPct val="150000"/>
              </a:lnSpc>
              <a:buNone/>
            </a:pPr>
            <a:r>
              <a:rPr lang="fr-CA" sz="4300" dirty="0" smtClean="0"/>
              <a:t>7- Qu’est-ce que Simon, André, Jacques et Jean ont accepté de laisser pour suivre Jésus?</a:t>
            </a:r>
          </a:p>
          <a:p>
            <a:pPr marL="0" indent="0">
              <a:lnSpc>
                <a:spcPct val="120000"/>
              </a:lnSpc>
              <a:buNone/>
            </a:pPr>
            <a:r>
              <a:rPr lang="fr-CA" sz="4300" dirty="0" smtClean="0"/>
              <a:t>8- Et toi, est-ce que tu as le goût de mieux connaître Jésus et sa mission d’Amour?</a:t>
            </a:r>
          </a:p>
          <a:p>
            <a:pPr marL="0" indent="0">
              <a:lnSpc>
                <a:spcPct val="120000"/>
              </a:lnSpc>
              <a:buNone/>
            </a:pPr>
            <a:r>
              <a:rPr lang="fr-CA" sz="4300" dirty="0" smtClean="0"/>
              <a:t>- Qu’est-ce que tu peux faire pour mieux le connaître?</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joyeuse.jpg"/>
          <p:cNvPicPr>
            <a:picLocks noChangeAspect="1"/>
          </p:cNvPicPr>
          <p:nvPr/>
        </p:nvPicPr>
        <p:blipFill>
          <a:blip r:embed="rId5" cstate="print"/>
          <a:stretch>
            <a:fillRect/>
          </a:stretch>
        </p:blipFill>
        <p:spPr>
          <a:xfrm>
            <a:off x="7082362" y="3282890"/>
            <a:ext cx="2061638" cy="3575110"/>
          </a:xfrm>
          <a:prstGeom prst="rect">
            <a:avLst/>
          </a:prstGeom>
        </p:spPr>
      </p:pic>
      <p:pic>
        <p:nvPicPr>
          <p:cNvPr id="8" name="Image 7" descr="Théo Content 2.jpg"/>
          <p:cNvPicPr>
            <a:picLocks noChangeAspect="1"/>
          </p:cNvPicPr>
          <p:nvPr/>
        </p:nvPicPr>
        <p:blipFill>
          <a:blip r:embed="rId6" cstate="print"/>
          <a:stretch>
            <a:fillRect/>
          </a:stretch>
        </p:blipFill>
        <p:spPr>
          <a:xfrm>
            <a:off x="0" y="2571744"/>
            <a:ext cx="2066145" cy="4429132"/>
          </a:xfrm>
          <a:prstGeom prst="rect">
            <a:avLst/>
          </a:prstGeom>
        </p:spPr>
      </p:pic>
      <p:sp>
        <p:nvSpPr>
          <p:cNvPr id="6" name="Rectangle à coins arrondis 5"/>
          <p:cNvSpPr/>
          <p:nvPr>
            <p:custDataLst>
              <p:tags r:id="rId1"/>
            </p:custDataLst>
          </p:nvPr>
        </p:nvSpPr>
        <p:spPr>
          <a:xfrm>
            <a:off x="500034" y="357166"/>
            <a:ext cx="3960440" cy="1440160"/>
          </a:xfrm>
          <a:prstGeom prst="wedgeRoundRectCallout">
            <a:avLst>
              <a:gd name="adj1" fmla="val -31891"/>
              <a:gd name="adj2" fmla="val 114870"/>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Jésus choisit ses amis… Quel beau récit!</a:t>
            </a:r>
            <a:endParaRPr lang="fr-CA" sz="2800" b="1" dirty="0">
              <a:solidFill>
                <a:schemeClr val="tx1"/>
              </a:solidFill>
            </a:endParaRPr>
          </a:p>
        </p:txBody>
      </p:sp>
      <p:sp>
        <p:nvSpPr>
          <p:cNvPr id="7" name="Rectangle à coins arrondis 6"/>
          <p:cNvSpPr/>
          <p:nvPr>
            <p:custDataLst>
              <p:tags r:id="rId2"/>
            </p:custDataLst>
          </p:nvPr>
        </p:nvSpPr>
        <p:spPr>
          <a:xfrm>
            <a:off x="5220072" y="260648"/>
            <a:ext cx="3672408" cy="2880320"/>
          </a:xfrm>
          <a:prstGeom prst="wedgeRoundRectCallout">
            <a:avLst>
              <a:gd name="adj1" fmla="val 29186"/>
              <a:gd name="adj2" fmla="val 56865"/>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vrai Théo. </a:t>
            </a:r>
          </a:p>
          <a:p>
            <a:pPr algn="ctr"/>
            <a:r>
              <a:rPr lang="fr-CA" sz="2800" b="1" dirty="0" smtClean="0">
                <a:solidFill>
                  <a:schemeClr val="tx1"/>
                </a:solidFill>
              </a:rPr>
              <a:t>C’est comme toi et moi. Je t’ai choisi et tu m’as choisie…</a:t>
            </a:r>
            <a:endParaRPr lang="fr-CA" sz="2800" b="1" dirty="0">
              <a:solidFill>
                <a:schemeClr val="tx1"/>
              </a:solidFill>
            </a:endParaRPr>
          </a:p>
        </p:txBody>
      </p:sp>
      <p:sp>
        <p:nvSpPr>
          <p:cNvPr id="9" name="Rectangle à coins arrondis 8"/>
          <p:cNvSpPr/>
          <p:nvPr>
            <p:custDataLst>
              <p:tags r:id="rId3"/>
            </p:custDataLst>
          </p:nvPr>
        </p:nvSpPr>
        <p:spPr>
          <a:xfrm>
            <a:off x="2143108" y="4357694"/>
            <a:ext cx="4824536" cy="2232248"/>
          </a:xfrm>
          <a:prstGeom prst="wedgeRoundRectCallout">
            <a:avLst>
              <a:gd name="adj1" fmla="val -55764"/>
              <a:gd name="adj2" fmla="val -71612"/>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Moi, je crois que Jésus m’a voulu comme ami. Et toi, crois-tu qu’il t’a choisi(e)?</a:t>
            </a:r>
          </a:p>
          <a:p>
            <a:pPr algn="ctr"/>
            <a:r>
              <a:rPr lang="fr-CA" sz="2800" b="1" dirty="0" smtClean="0">
                <a:solidFill>
                  <a:schemeClr val="tx1"/>
                </a:solidFill>
              </a:rPr>
              <a:t>Si tu veux le connaître, c’est certainement  un signe…</a:t>
            </a:r>
            <a:endParaRPr lang="fr-CA" sz="2800"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Sophie joyeuse.jpg"/>
          <p:cNvPicPr>
            <a:picLocks noChangeAspect="1"/>
          </p:cNvPicPr>
          <p:nvPr/>
        </p:nvPicPr>
        <p:blipFill>
          <a:blip r:embed="rId4" cstate="print"/>
          <a:stretch>
            <a:fillRect/>
          </a:stretch>
        </p:blipFill>
        <p:spPr>
          <a:xfrm>
            <a:off x="6715140" y="3282890"/>
            <a:ext cx="2061638" cy="3575110"/>
          </a:xfrm>
          <a:prstGeom prst="rect">
            <a:avLst/>
          </a:prstGeom>
        </p:spPr>
      </p:pic>
      <p:pic>
        <p:nvPicPr>
          <p:cNvPr id="8" name="Image 7" descr="Théo Content 2.jpg"/>
          <p:cNvPicPr>
            <a:picLocks noChangeAspect="1"/>
          </p:cNvPicPr>
          <p:nvPr/>
        </p:nvPicPr>
        <p:blipFill>
          <a:blip r:embed="rId5" cstate="print"/>
          <a:stretch>
            <a:fillRect/>
          </a:stretch>
        </p:blipFill>
        <p:spPr>
          <a:xfrm>
            <a:off x="357158" y="2928934"/>
            <a:ext cx="2066145" cy="4429132"/>
          </a:xfrm>
          <a:prstGeom prst="rect">
            <a:avLst/>
          </a:prstGeom>
        </p:spPr>
      </p:pic>
      <p:sp>
        <p:nvSpPr>
          <p:cNvPr id="6" name="Rectangle à coins arrondis 5"/>
          <p:cNvSpPr/>
          <p:nvPr>
            <p:custDataLst>
              <p:tags r:id="rId1"/>
            </p:custDataLst>
          </p:nvPr>
        </p:nvSpPr>
        <p:spPr>
          <a:xfrm>
            <a:off x="395536" y="404664"/>
            <a:ext cx="4608512" cy="2565371"/>
          </a:xfrm>
          <a:prstGeom prst="wedgeRoundRectCallout">
            <a:avLst>
              <a:gd name="adj1" fmla="val -24596"/>
              <a:gd name="adj2" fmla="val 59631"/>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Personne ici n’a eu la chance de voir Jésus. Sophie,</a:t>
            </a:r>
          </a:p>
          <a:p>
            <a:pPr algn="ctr"/>
            <a:r>
              <a:rPr lang="fr-CA" sz="2800" b="1" dirty="0" smtClean="0">
                <a:solidFill>
                  <a:schemeClr val="tx1"/>
                </a:solidFill>
              </a:rPr>
              <a:t>comment faire pour être son ami et continuer sa mission d’Amour?</a:t>
            </a:r>
            <a:endParaRPr lang="fr-CA" sz="2800" b="1" dirty="0">
              <a:solidFill>
                <a:schemeClr val="tx1"/>
              </a:solidFill>
            </a:endParaRPr>
          </a:p>
        </p:txBody>
      </p:sp>
      <p:sp>
        <p:nvSpPr>
          <p:cNvPr id="7" name="Rectangle à coins arrondis 6"/>
          <p:cNvSpPr/>
          <p:nvPr>
            <p:custDataLst>
              <p:tags r:id="rId2"/>
            </p:custDataLst>
          </p:nvPr>
        </p:nvSpPr>
        <p:spPr>
          <a:xfrm>
            <a:off x="5220072" y="260648"/>
            <a:ext cx="3672408" cy="2880320"/>
          </a:xfrm>
          <a:prstGeom prst="wedgeRoundRectCallout">
            <a:avLst>
              <a:gd name="adj1" fmla="val -2770"/>
              <a:gd name="adj2" fmla="val 79375"/>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Je crois que lorsque nous aidons quelqu’un, nous vivons la mission d’Amour de Jésus…</a:t>
            </a:r>
          </a:p>
          <a:p>
            <a:pPr algn="ctr"/>
            <a:r>
              <a:rPr lang="fr-CA" sz="2800" b="1" dirty="0" smtClean="0">
                <a:solidFill>
                  <a:schemeClr val="tx1"/>
                </a:solidFill>
              </a:rPr>
              <a:t>Qu’en penses-tu?</a:t>
            </a:r>
            <a:endParaRPr lang="fr-CA" sz="2800" b="1" dirty="0">
              <a:solidFill>
                <a:schemeClr val="tx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joyeuse.jpg"/>
          <p:cNvPicPr>
            <a:picLocks noChangeAspect="1"/>
          </p:cNvPicPr>
          <p:nvPr/>
        </p:nvPicPr>
        <p:blipFill>
          <a:blip r:embed="rId4" cstate="print"/>
          <a:stretch>
            <a:fillRect/>
          </a:stretch>
        </p:blipFill>
        <p:spPr>
          <a:xfrm>
            <a:off x="7082362" y="214290"/>
            <a:ext cx="2061638" cy="3575110"/>
          </a:xfrm>
          <a:prstGeom prst="rect">
            <a:avLst/>
          </a:prstGeom>
        </p:spPr>
      </p:pic>
      <p:pic>
        <p:nvPicPr>
          <p:cNvPr id="9" name="Image 8" descr="Théo Content 2.jpg"/>
          <p:cNvPicPr>
            <a:picLocks noChangeAspect="1"/>
          </p:cNvPicPr>
          <p:nvPr/>
        </p:nvPicPr>
        <p:blipFill>
          <a:blip r:embed="rId5" cstate="print"/>
          <a:stretch>
            <a:fillRect/>
          </a:stretch>
        </p:blipFill>
        <p:spPr>
          <a:xfrm>
            <a:off x="0" y="2571744"/>
            <a:ext cx="2066145" cy="4429132"/>
          </a:xfrm>
          <a:prstGeom prst="rect">
            <a:avLst/>
          </a:prstGeom>
        </p:spPr>
      </p:pic>
      <p:sp>
        <p:nvSpPr>
          <p:cNvPr id="8" name="Rectangle à coins arrondis 7"/>
          <p:cNvSpPr/>
          <p:nvPr>
            <p:custDataLst>
              <p:tags r:id="rId1"/>
            </p:custDataLst>
          </p:nvPr>
        </p:nvSpPr>
        <p:spPr>
          <a:xfrm>
            <a:off x="827584" y="548680"/>
            <a:ext cx="5400600" cy="1944216"/>
          </a:xfrm>
          <a:prstGeom prst="wedgeRoundRectCallout">
            <a:avLst>
              <a:gd name="adj1" fmla="val 72876"/>
              <a:gd name="adj2" fmla="val -10286"/>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Il y a d’autres personnes dans la Bible qui avaient le désir d’être les amis de Dieu.</a:t>
            </a:r>
            <a:endParaRPr lang="fr-CA" sz="2800" b="1" dirty="0">
              <a:solidFill>
                <a:schemeClr val="tx1"/>
              </a:solidFill>
            </a:endParaRPr>
          </a:p>
        </p:txBody>
      </p:sp>
      <p:sp>
        <p:nvSpPr>
          <p:cNvPr id="10" name="Rectangle à coins arrondis 9"/>
          <p:cNvSpPr/>
          <p:nvPr>
            <p:custDataLst>
              <p:tags r:id="rId2"/>
            </p:custDataLst>
          </p:nvPr>
        </p:nvSpPr>
        <p:spPr>
          <a:xfrm>
            <a:off x="2411760" y="3717032"/>
            <a:ext cx="5472608" cy="1656184"/>
          </a:xfrm>
          <a:prstGeom prst="wedgeRoundRectCallout">
            <a:avLst>
              <a:gd name="adj1" fmla="val -63965"/>
              <a:gd name="adj2" fmla="val -37210"/>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vrai. Nous retrouvons leur histoire dans le Premier Testament. </a:t>
            </a:r>
            <a:endParaRPr lang="fr-CA" sz="2800" dirty="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 2.jpg"/>
          <p:cNvPicPr>
            <a:picLocks noChangeAspect="1"/>
          </p:cNvPicPr>
          <p:nvPr/>
        </p:nvPicPr>
        <p:blipFill>
          <a:blip r:embed="rId4" cstate="print"/>
          <a:stretch>
            <a:fillRect/>
          </a:stretch>
        </p:blipFill>
        <p:spPr>
          <a:xfrm>
            <a:off x="0" y="2571744"/>
            <a:ext cx="2066145" cy="4429132"/>
          </a:xfrm>
          <a:prstGeom prst="rect">
            <a:avLst/>
          </a:prstGeom>
        </p:spPr>
      </p:pic>
      <p:pic>
        <p:nvPicPr>
          <p:cNvPr id="10" name="Image 9" descr="Sophie joyeuse.jpg"/>
          <p:cNvPicPr>
            <a:picLocks noChangeAspect="1"/>
          </p:cNvPicPr>
          <p:nvPr/>
        </p:nvPicPr>
        <p:blipFill>
          <a:blip r:embed="rId5" cstate="print"/>
          <a:stretch>
            <a:fillRect/>
          </a:stretch>
        </p:blipFill>
        <p:spPr>
          <a:xfrm>
            <a:off x="7082362" y="0"/>
            <a:ext cx="2061638" cy="3575110"/>
          </a:xfrm>
          <a:prstGeom prst="rect">
            <a:avLst/>
          </a:prstGeom>
        </p:spPr>
      </p:pic>
      <p:sp>
        <p:nvSpPr>
          <p:cNvPr id="8" name="Rectangle à coins arrondis 7"/>
          <p:cNvSpPr/>
          <p:nvPr>
            <p:custDataLst>
              <p:tags r:id="rId1"/>
            </p:custDataLst>
          </p:nvPr>
        </p:nvSpPr>
        <p:spPr>
          <a:xfrm>
            <a:off x="827584" y="548680"/>
            <a:ext cx="5400600" cy="1944216"/>
          </a:xfrm>
          <a:prstGeom prst="wedgeRoundRectCallout">
            <a:avLst>
              <a:gd name="adj1" fmla="val 76005"/>
              <a:gd name="adj2" fmla="val -22194"/>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Tu m’as déjà dit, Théo, que le premier Testament raconte les débuts de l’histoire d’Amour entre Dieu et les humains.</a:t>
            </a:r>
          </a:p>
        </p:txBody>
      </p:sp>
      <p:sp>
        <p:nvSpPr>
          <p:cNvPr id="9" name="Rectangle à coins arrondis 8"/>
          <p:cNvSpPr/>
          <p:nvPr>
            <p:custDataLst>
              <p:tags r:id="rId2"/>
            </p:custDataLst>
          </p:nvPr>
        </p:nvSpPr>
        <p:spPr>
          <a:xfrm>
            <a:off x="2500298" y="3929066"/>
            <a:ext cx="6448230" cy="2499190"/>
          </a:xfrm>
          <a:prstGeom prst="wedgeRoundRectCallout">
            <a:avLst>
              <a:gd name="adj1" fmla="val -63708"/>
              <a:gd name="adj2" fmla="val -47094"/>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Exactement Sophie!</a:t>
            </a:r>
          </a:p>
          <a:p>
            <a:pPr algn="ctr"/>
            <a:r>
              <a:rPr lang="fr-CA" sz="2800" b="1" dirty="0" smtClean="0">
                <a:solidFill>
                  <a:schemeClr val="tx1"/>
                </a:solidFill>
              </a:rPr>
              <a:t>Et l’un des croyants le plus important dans notre tradition, c’est Moïse. Cela se passe bien avant la naissance de Jésus. Laisse-moi te raconter…</a:t>
            </a:r>
          </a:p>
          <a:p>
            <a:pPr algn="ctr"/>
            <a:endParaRPr lang="fr-CA" sz="2800" dirty="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sclave en Égypte.jpg"/>
          <p:cNvPicPr>
            <a:picLocks noChangeAspect="1"/>
          </p:cNvPicPr>
          <p:nvPr/>
        </p:nvPicPr>
        <p:blipFill>
          <a:blip r:embed="rId2" cstate="print"/>
          <a:stretch>
            <a:fillRect/>
          </a:stretch>
        </p:blipFill>
        <p:spPr>
          <a:xfrm>
            <a:off x="0" y="24486"/>
            <a:ext cx="9144000" cy="4476084"/>
          </a:xfrm>
          <a:prstGeom prst="rect">
            <a:avLst/>
          </a:prstGeom>
        </p:spPr>
      </p:pic>
      <p:sp>
        <p:nvSpPr>
          <p:cNvPr id="3" name="Espace réservé du contenu 2"/>
          <p:cNvSpPr>
            <a:spLocks noGrp="1"/>
          </p:cNvSpPr>
          <p:nvPr>
            <p:ph idx="1"/>
          </p:nvPr>
        </p:nvSpPr>
        <p:spPr>
          <a:xfrm>
            <a:off x="0" y="4500570"/>
            <a:ext cx="9144000" cy="2357430"/>
          </a:xfrm>
          <a:solidFill>
            <a:schemeClr val="accent6">
              <a:lumMod val="60000"/>
              <a:lumOff val="40000"/>
              <a:alpha val="30000"/>
            </a:schemeClr>
          </a:solidFill>
        </p:spPr>
        <p:txBody>
          <a:bodyPr>
            <a:normAutofit fontScale="85000" lnSpcReduction="10000"/>
          </a:bodyPr>
          <a:lstStyle/>
          <a:p>
            <a:pPr>
              <a:lnSpc>
                <a:spcPct val="110000"/>
              </a:lnSpc>
              <a:buNone/>
            </a:pPr>
            <a:r>
              <a:rPr lang="fr-CA" dirty="0" smtClean="0"/>
              <a:t>Les premiers croyants, le peuple d’Israël, vivaient des moments difficiles en Égypte. Ils étaient devenus des esclaves.</a:t>
            </a:r>
          </a:p>
          <a:p>
            <a:pPr>
              <a:lnSpc>
                <a:spcPct val="110000"/>
              </a:lnSpc>
              <a:buNone/>
            </a:pPr>
            <a:r>
              <a:rPr lang="fr-CA" dirty="0" smtClean="0"/>
              <a:t>Le roi d’Égypte, le Pharaon, trouvait qu’il y avait trop d’Israélites dans le pays, il ordonna :</a:t>
            </a:r>
          </a:p>
          <a:p>
            <a:pPr>
              <a:lnSpc>
                <a:spcPct val="110000"/>
              </a:lnSpc>
              <a:buNone/>
            </a:pPr>
            <a:r>
              <a:rPr lang="fr-CA" dirty="0" smtClean="0"/>
              <a:t>- Débarrassez-moi de tous les bébés garçons!</a:t>
            </a:r>
            <a:endParaRPr lang="fr-CA" dirty="0"/>
          </a:p>
        </p:txBody>
      </p:sp>
      <p:sp>
        <p:nvSpPr>
          <p:cNvPr id="4" name="ZoneTexte 3"/>
          <p:cNvSpPr txBox="1"/>
          <p:nvPr/>
        </p:nvSpPr>
        <p:spPr>
          <a:xfrm>
            <a:off x="2786050" y="571480"/>
            <a:ext cx="4286280" cy="307777"/>
          </a:xfrm>
          <a:prstGeom prst="rect">
            <a:avLst/>
          </a:prstGeom>
          <a:noFill/>
        </p:spPr>
        <p:txBody>
          <a:bodyPr wrap="square" rtlCol="0">
            <a:spAutoFit/>
          </a:bodyPr>
          <a:lstStyle/>
          <a:p>
            <a:r>
              <a:rPr lang="fr-CA" sz="1400" b="1" dirty="0" smtClean="0">
                <a:latin typeface="Arial" pitchFamily="34" charset="0"/>
                <a:cs typeface="Arial" pitchFamily="34" charset="0"/>
              </a:rPr>
              <a:t>Inspiré du livre de l’Exode chapitre 1,1-2,10</a:t>
            </a:r>
            <a:endParaRPr lang="fr-CA" sz="14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6929454" y="2643182"/>
            <a:ext cx="1966169" cy="4214818"/>
          </a:xfrm>
          <a:prstGeom prst="rect">
            <a:avLst/>
          </a:prstGeom>
        </p:spPr>
      </p:pic>
      <p:pic>
        <p:nvPicPr>
          <p:cNvPr id="9" name="Image 8" descr="Sophie joyeuse 2.jpg"/>
          <p:cNvPicPr>
            <a:picLocks noChangeAspect="1"/>
          </p:cNvPicPr>
          <p:nvPr/>
        </p:nvPicPr>
        <p:blipFill>
          <a:blip r:embed="rId5" cstate="print"/>
          <a:stretch>
            <a:fillRect/>
          </a:stretch>
        </p:blipFill>
        <p:spPr>
          <a:xfrm>
            <a:off x="214282" y="3000372"/>
            <a:ext cx="2061638" cy="3575110"/>
          </a:xfrm>
          <a:prstGeom prst="rect">
            <a:avLst/>
          </a:prstGeom>
        </p:spPr>
      </p:pic>
      <p:sp>
        <p:nvSpPr>
          <p:cNvPr id="6" name="Rectangle à coins arrondis 5"/>
          <p:cNvSpPr/>
          <p:nvPr>
            <p:custDataLst>
              <p:tags r:id="rId1"/>
            </p:custDataLst>
          </p:nvPr>
        </p:nvSpPr>
        <p:spPr>
          <a:xfrm>
            <a:off x="3059832" y="764704"/>
            <a:ext cx="4664131" cy="1773283"/>
          </a:xfrm>
          <a:prstGeom prst="wedgeRoundRectCallout">
            <a:avLst>
              <a:gd name="adj1" fmla="val 42491"/>
              <a:gd name="adj2" fmla="val 84896"/>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La dernière fois, nous avons parlé de notre baptême…</a:t>
            </a:r>
            <a:endParaRPr lang="fr-CA" sz="2800" dirty="0"/>
          </a:p>
        </p:txBody>
      </p:sp>
      <p:sp>
        <p:nvSpPr>
          <p:cNvPr id="7" name="Rectangle à coins arrondis 6"/>
          <p:cNvSpPr/>
          <p:nvPr>
            <p:custDataLst>
              <p:tags r:id="rId2"/>
            </p:custDataLst>
          </p:nvPr>
        </p:nvSpPr>
        <p:spPr>
          <a:xfrm>
            <a:off x="2555776" y="3356992"/>
            <a:ext cx="4248472" cy="1728192"/>
          </a:xfrm>
          <a:prstGeom prst="wedgeRoundRectCallout">
            <a:avLst>
              <a:gd name="adj1" fmla="val -65581"/>
              <a:gd name="adj2" fmla="val -12638"/>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 jour où nous recevons Jésus comme ami.</a:t>
            </a:r>
          </a:p>
          <a:p>
            <a:pPr algn="ctr"/>
            <a:r>
              <a:rPr lang="fr-CA" sz="2800" b="1" dirty="0" smtClean="0">
                <a:solidFill>
                  <a:schemeClr val="tx1"/>
                </a:solidFill>
              </a:rPr>
              <a:t>Mais Jésus, qui est-il?</a:t>
            </a:r>
            <a:endParaRPr lang="fr-CA" sz="2800" b="1" dirty="0">
              <a:solidFill>
                <a:schemeClr val="tx1"/>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4437112"/>
            <a:ext cx="9144000" cy="2420888"/>
          </a:xfrm>
          <a:solidFill>
            <a:schemeClr val="accent6">
              <a:lumMod val="60000"/>
              <a:lumOff val="40000"/>
              <a:alpha val="30000"/>
            </a:schemeClr>
          </a:solidFill>
        </p:spPr>
        <p:txBody>
          <a:bodyPr>
            <a:normAutofit lnSpcReduction="10000"/>
          </a:bodyPr>
          <a:lstStyle/>
          <a:p>
            <a:pPr>
              <a:buNone/>
            </a:pPr>
            <a:r>
              <a:rPr lang="fr-CA" dirty="0" smtClean="0"/>
              <a:t>Une jeune maman qui avait très peur pour son petit bébé décida de le cacher. Mais après trois mois, le bébé devint de plus en plus bruyant. Alors elle demanda à la grande sœur Miriam : </a:t>
            </a:r>
            <a:r>
              <a:rPr lang="fr-CA" dirty="0" smtClean="0">
                <a:solidFill>
                  <a:schemeClr val="tx2"/>
                </a:solidFill>
              </a:rPr>
              <a:t>« Va me couper des roseaux au bord du fleuve »</a:t>
            </a:r>
            <a:r>
              <a:rPr lang="fr-CA" dirty="0" smtClean="0"/>
              <a:t>. </a:t>
            </a:r>
            <a:endParaRPr lang="fr-CA" dirty="0"/>
          </a:p>
        </p:txBody>
      </p:sp>
      <p:pic>
        <p:nvPicPr>
          <p:cNvPr id="7" name="Image 6" descr="Esclave en Égypte.jpg"/>
          <p:cNvPicPr>
            <a:picLocks noChangeAspect="1"/>
          </p:cNvPicPr>
          <p:nvPr/>
        </p:nvPicPr>
        <p:blipFill>
          <a:blip r:embed="rId2" cstate="print"/>
          <a:stretch>
            <a:fillRect/>
          </a:stretch>
        </p:blipFill>
        <p:spPr>
          <a:xfrm>
            <a:off x="0" y="0"/>
            <a:ext cx="9144000" cy="4476084"/>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sclave en Égypte.jpg"/>
          <p:cNvPicPr>
            <a:picLocks noChangeAspect="1"/>
          </p:cNvPicPr>
          <p:nvPr/>
        </p:nvPicPr>
        <p:blipFill>
          <a:blip r:embed="rId2" cstate="print"/>
          <a:stretch>
            <a:fillRect/>
          </a:stretch>
        </p:blipFill>
        <p:spPr>
          <a:xfrm>
            <a:off x="0" y="0"/>
            <a:ext cx="9144000" cy="4476084"/>
          </a:xfrm>
          <a:prstGeom prst="rect">
            <a:avLst/>
          </a:prstGeom>
        </p:spPr>
      </p:pic>
      <p:sp>
        <p:nvSpPr>
          <p:cNvPr id="3" name="Espace réservé du contenu 2"/>
          <p:cNvSpPr>
            <a:spLocks noGrp="1"/>
          </p:cNvSpPr>
          <p:nvPr>
            <p:ph idx="1"/>
          </p:nvPr>
        </p:nvSpPr>
        <p:spPr>
          <a:xfrm>
            <a:off x="0" y="4437112"/>
            <a:ext cx="9144000" cy="2420888"/>
          </a:xfrm>
          <a:solidFill>
            <a:schemeClr val="accent6">
              <a:lumMod val="60000"/>
              <a:lumOff val="40000"/>
              <a:alpha val="30000"/>
            </a:schemeClr>
          </a:solidFill>
        </p:spPr>
        <p:txBody>
          <a:bodyPr>
            <a:normAutofit fontScale="92500" lnSpcReduction="10000"/>
          </a:bodyPr>
          <a:lstStyle/>
          <a:p>
            <a:pPr>
              <a:buNone/>
            </a:pPr>
            <a:r>
              <a:rPr lang="fr-CA" dirty="0" smtClean="0"/>
              <a:t>Et au grand frère Aaron, elle dit : « </a:t>
            </a:r>
            <a:r>
              <a:rPr lang="fr-CA" dirty="0" smtClean="0">
                <a:solidFill>
                  <a:schemeClr val="tx2"/>
                </a:solidFill>
              </a:rPr>
              <a:t>Apporte-moi du goudron bien collant</a:t>
            </a:r>
            <a:r>
              <a:rPr lang="fr-CA" dirty="0" smtClean="0"/>
              <a:t> ».</a:t>
            </a:r>
          </a:p>
          <a:p>
            <a:pPr>
              <a:buNone/>
            </a:pPr>
            <a:r>
              <a:rPr lang="fr-CA" dirty="0" smtClean="0"/>
              <a:t>Que préparait-elle?</a:t>
            </a:r>
          </a:p>
          <a:p>
            <a:pPr>
              <a:buNone/>
            </a:pPr>
            <a:r>
              <a:rPr lang="fr-CA" dirty="0" smtClean="0"/>
              <a:t>Elle fabriquait un panier de roseaux et le couvrit de goudron pour qu’il flotte.</a:t>
            </a:r>
            <a:endParaRPr lang="fr-CA"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sclave en Égypte.jpg"/>
          <p:cNvPicPr>
            <a:picLocks noChangeAspect="1"/>
          </p:cNvPicPr>
          <p:nvPr/>
        </p:nvPicPr>
        <p:blipFill>
          <a:blip r:embed="rId2" cstate="print"/>
          <a:stretch>
            <a:fillRect/>
          </a:stretch>
        </p:blipFill>
        <p:spPr>
          <a:xfrm>
            <a:off x="0" y="0"/>
            <a:ext cx="9144000" cy="4476084"/>
          </a:xfrm>
          <a:prstGeom prst="rect">
            <a:avLst/>
          </a:prstGeom>
        </p:spPr>
      </p:pic>
      <p:sp>
        <p:nvSpPr>
          <p:cNvPr id="3" name="Espace réservé du contenu 2"/>
          <p:cNvSpPr>
            <a:spLocks noGrp="1"/>
          </p:cNvSpPr>
          <p:nvPr>
            <p:ph idx="1"/>
          </p:nvPr>
        </p:nvSpPr>
        <p:spPr>
          <a:xfrm>
            <a:off x="0" y="4437112"/>
            <a:ext cx="9144000" cy="2420888"/>
          </a:xfrm>
          <a:solidFill>
            <a:schemeClr val="accent6">
              <a:lumMod val="60000"/>
              <a:lumOff val="40000"/>
              <a:alpha val="30000"/>
            </a:schemeClr>
          </a:solidFill>
        </p:spPr>
        <p:txBody>
          <a:bodyPr>
            <a:normAutofit lnSpcReduction="10000"/>
          </a:bodyPr>
          <a:lstStyle/>
          <a:p>
            <a:pPr>
              <a:buNone/>
            </a:pPr>
            <a:r>
              <a:rPr lang="fr-CA" dirty="0" smtClean="0"/>
              <a:t>Quand le panier fut prêt, elle coucha le bébé à l’intérieur, puis elle le cacha dans les roseaux sur le Nil (fleuve).</a:t>
            </a:r>
          </a:p>
          <a:p>
            <a:pPr>
              <a:buNone/>
            </a:pPr>
            <a:r>
              <a:rPr lang="fr-CA" dirty="0" smtClean="0"/>
              <a:t>« </a:t>
            </a:r>
            <a:r>
              <a:rPr lang="fr-CA" dirty="0" smtClean="0">
                <a:solidFill>
                  <a:schemeClr val="tx2"/>
                </a:solidFill>
              </a:rPr>
              <a:t>Veille sur lui pour qu’il ne lui arrive rien </a:t>
            </a:r>
            <a:r>
              <a:rPr lang="fr-CA" dirty="0" smtClean="0"/>
              <a:t>», dit-elle à Miriam. Puis, la mère rentra à la maison.</a:t>
            </a:r>
            <a:endParaRPr lang="fr-CA"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sclave en Égypte.jpg"/>
          <p:cNvPicPr>
            <a:picLocks noChangeAspect="1"/>
          </p:cNvPicPr>
          <p:nvPr/>
        </p:nvPicPr>
        <p:blipFill>
          <a:blip r:embed="rId2" cstate="print"/>
          <a:stretch>
            <a:fillRect/>
          </a:stretch>
        </p:blipFill>
        <p:spPr>
          <a:xfrm>
            <a:off x="0" y="0"/>
            <a:ext cx="9144000" cy="4476084"/>
          </a:xfrm>
          <a:prstGeom prst="rect">
            <a:avLst/>
          </a:prstGeom>
        </p:spPr>
      </p:pic>
      <p:sp>
        <p:nvSpPr>
          <p:cNvPr id="3" name="Espace réservé du contenu 2"/>
          <p:cNvSpPr>
            <a:spLocks noGrp="1"/>
          </p:cNvSpPr>
          <p:nvPr>
            <p:ph idx="1"/>
          </p:nvPr>
        </p:nvSpPr>
        <p:spPr>
          <a:xfrm>
            <a:off x="0" y="4437112"/>
            <a:ext cx="9144000" cy="2420888"/>
          </a:xfrm>
          <a:solidFill>
            <a:schemeClr val="accent6">
              <a:lumMod val="60000"/>
              <a:lumOff val="40000"/>
              <a:alpha val="30000"/>
            </a:schemeClr>
          </a:solidFill>
        </p:spPr>
        <p:txBody>
          <a:bodyPr>
            <a:normAutofit lnSpcReduction="10000"/>
          </a:bodyPr>
          <a:lstStyle/>
          <a:p>
            <a:pPr>
              <a:buNone/>
            </a:pPr>
            <a:r>
              <a:rPr lang="fr-CA" dirty="0" smtClean="0"/>
              <a:t>La fille du Pharaon, qui avait l’habitude d’aller se baigner dans le fleuve, trouva l’enfant qui pleurait. Miriam se dirigea vers la princesse et lui proposa d’aller chercher de l’aide… Et elle ramena avec elle sa mère, la mère de l’enfant!</a:t>
            </a:r>
            <a:endParaRPr lang="fr-CA"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Esclave en Égypte.jpg"/>
          <p:cNvPicPr>
            <a:picLocks noChangeAspect="1"/>
          </p:cNvPicPr>
          <p:nvPr/>
        </p:nvPicPr>
        <p:blipFill>
          <a:blip r:embed="rId2" cstate="print"/>
          <a:stretch>
            <a:fillRect/>
          </a:stretch>
        </p:blipFill>
        <p:spPr>
          <a:xfrm>
            <a:off x="0" y="0"/>
            <a:ext cx="9144000" cy="4476084"/>
          </a:xfrm>
          <a:prstGeom prst="rect">
            <a:avLst/>
          </a:prstGeom>
        </p:spPr>
      </p:pic>
      <p:sp>
        <p:nvSpPr>
          <p:cNvPr id="3" name="Espace réservé du contenu 2"/>
          <p:cNvSpPr>
            <a:spLocks noGrp="1"/>
          </p:cNvSpPr>
          <p:nvPr>
            <p:ph idx="1"/>
          </p:nvPr>
        </p:nvSpPr>
        <p:spPr>
          <a:xfrm>
            <a:off x="0" y="4214818"/>
            <a:ext cx="9144000" cy="2643182"/>
          </a:xfrm>
          <a:solidFill>
            <a:schemeClr val="accent6">
              <a:lumMod val="60000"/>
              <a:lumOff val="40000"/>
              <a:alpha val="30000"/>
            </a:schemeClr>
          </a:solidFill>
        </p:spPr>
        <p:txBody>
          <a:bodyPr>
            <a:normAutofit fontScale="92500"/>
          </a:bodyPr>
          <a:lstStyle/>
          <a:p>
            <a:pPr>
              <a:buNone/>
            </a:pPr>
            <a:r>
              <a:rPr lang="fr-CA" dirty="0" smtClean="0"/>
              <a:t>La princesse confia l’éducation du bébé à sa mère et accueillit toute la famille, Miriam et Aaron. Elle dit à ses servantes : « </a:t>
            </a:r>
            <a:r>
              <a:rPr lang="fr-CA" dirty="0" smtClean="0">
                <a:solidFill>
                  <a:schemeClr val="tx2"/>
                </a:solidFill>
              </a:rPr>
              <a:t>Je vais l’appeler </a:t>
            </a:r>
            <a:r>
              <a:rPr lang="fr-CA" dirty="0" smtClean="0">
                <a:solidFill>
                  <a:srgbClr val="C00000"/>
                </a:solidFill>
              </a:rPr>
              <a:t>Moïse,</a:t>
            </a:r>
            <a:r>
              <a:rPr lang="fr-CA" dirty="0" smtClean="0"/>
              <a:t> qui veut dire « sauvé des eaux ».</a:t>
            </a:r>
          </a:p>
          <a:p>
            <a:pPr>
              <a:buNone/>
            </a:pPr>
            <a:r>
              <a:rPr lang="fr-CA" dirty="0" smtClean="0"/>
              <a:t>La princesse ne savait pas que c’était la mère de l’enfant…</a:t>
            </a:r>
            <a:endParaRPr lang="fr-CA"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isson Ardent.jpg"/>
          <p:cNvPicPr>
            <a:picLocks noChangeAspect="1"/>
          </p:cNvPicPr>
          <p:nvPr/>
        </p:nvPicPr>
        <p:blipFill>
          <a:blip r:embed="rId2" cstate="print"/>
          <a:stretch>
            <a:fillRect/>
          </a:stretch>
        </p:blipFill>
        <p:spPr>
          <a:xfrm>
            <a:off x="-142907" y="-1071594"/>
            <a:ext cx="9429816" cy="7020122"/>
          </a:xfrm>
          <a:prstGeom prst="rect">
            <a:avLst/>
          </a:prstGeom>
          <a:ln>
            <a:noFill/>
          </a:ln>
          <a:effectLst>
            <a:softEdge rad="112500"/>
          </a:effectLst>
        </p:spPr>
      </p:pic>
      <p:sp>
        <p:nvSpPr>
          <p:cNvPr id="2" name="Titre 1"/>
          <p:cNvSpPr>
            <a:spLocks noGrp="1"/>
          </p:cNvSpPr>
          <p:nvPr>
            <p:ph type="title"/>
          </p:nvPr>
        </p:nvSpPr>
        <p:spPr/>
        <p:txBody>
          <a:bodyPr>
            <a:normAutofit/>
          </a:bodyPr>
          <a:lstStyle/>
          <a:p>
            <a:r>
              <a:rPr lang="fr-CA" dirty="0" smtClean="0"/>
              <a:t>Le buisson </a:t>
            </a:r>
            <a:r>
              <a:rPr lang="fr-CA" dirty="0" smtClean="0"/>
              <a:t>ardent </a:t>
            </a:r>
            <a:r>
              <a:rPr lang="fr-CA" sz="1400" dirty="0" smtClean="0"/>
              <a:t/>
            </a:r>
            <a:br>
              <a:rPr lang="fr-CA" sz="1400" dirty="0" smtClean="0"/>
            </a:br>
            <a:r>
              <a:rPr lang="fr-CA" sz="1400" b="1" dirty="0" smtClean="0">
                <a:latin typeface="Arial" pitchFamily="34" charset="0"/>
                <a:cs typeface="Arial" pitchFamily="34" charset="0"/>
              </a:rPr>
              <a:t>Selon le livre de l’Exode chapitre 2,11-3,22</a:t>
            </a:r>
            <a:endParaRPr lang="fr-CA" b="1" dirty="0">
              <a:latin typeface="Arial" pitchFamily="34" charset="0"/>
              <a:cs typeface="Arial" pitchFamily="34" charset="0"/>
            </a:endParaRPr>
          </a:p>
        </p:txBody>
      </p:sp>
      <p:sp>
        <p:nvSpPr>
          <p:cNvPr id="3" name="Espace réservé du contenu 2"/>
          <p:cNvSpPr>
            <a:spLocks noGrp="1"/>
          </p:cNvSpPr>
          <p:nvPr>
            <p:ph idx="1"/>
          </p:nvPr>
        </p:nvSpPr>
        <p:spPr>
          <a:xfrm>
            <a:off x="0" y="4429132"/>
            <a:ext cx="9144000" cy="2428868"/>
          </a:xfrm>
          <a:solidFill>
            <a:srgbClr val="92D050">
              <a:alpha val="75000"/>
            </a:srgbClr>
          </a:solidFill>
        </p:spPr>
        <p:txBody>
          <a:bodyPr>
            <a:normAutofit lnSpcReduction="10000"/>
          </a:bodyPr>
          <a:lstStyle/>
          <a:p>
            <a:pPr>
              <a:buNone/>
            </a:pPr>
            <a:r>
              <a:rPr lang="fr-CA" dirty="0" smtClean="0"/>
              <a:t>Moïse grandissait en âge et en sagesse. Il n’oublia pas qu’il était un Israélite, et non un Égyptien. </a:t>
            </a:r>
          </a:p>
          <a:p>
            <a:pPr>
              <a:buNone/>
            </a:pPr>
            <a:r>
              <a:rPr lang="fr-CA" dirty="0" smtClean="0"/>
              <a:t>Il était témoin de l’esclavage de son peuple. Des hommes fouettaient les esclaves pour qu’ils travaillent toujours plus fort, malgré l’épuisement.</a:t>
            </a:r>
            <a:endParaRPr lang="fr-CA"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isson Ardent.jpg"/>
          <p:cNvPicPr>
            <a:picLocks noChangeAspect="1"/>
          </p:cNvPicPr>
          <p:nvPr/>
        </p:nvPicPr>
        <p:blipFill>
          <a:blip r:embed="rId2" cstate="print"/>
          <a:stretch>
            <a:fillRect/>
          </a:stretch>
        </p:blipFill>
        <p:spPr>
          <a:xfrm>
            <a:off x="-142907" y="-1071594"/>
            <a:ext cx="9429816" cy="7020122"/>
          </a:xfrm>
          <a:prstGeom prst="rect">
            <a:avLst/>
          </a:prstGeom>
          <a:ln>
            <a:noFill/>
          </a:ln>
          <a:effectLst>
            <a:softEdge rad="112500"/>
          </a:effectLst>
        </p:spPr>
      </p:pic>
      <p:sp>
        <p:nvSpPr>
          <p:cNvPr id="3" name="Espace réservé du contenu 2"/>
          <p:cNvSpPr>
            <a:spLocks noGrp="1"/>
          </p:cNvSpPr>
          <p:nvPr>
            <p:ph idx="1"/>
          </p:nvPr>
        </p:nvSpPr>
        <p:spPr>
          <a:xfrm>
            <a:off x="0" y="4403458"/>
            <a:ext cx="9144000" cy="2454542"/>
          </a:xfrm>
          <a:solidFill>
            <a:srgbClr val="92D050">
              <a:alpha val="75000"/>
            </a:srgbClr>
          </a:solidFill>
        </p:spPr>
        <p:txBody>
          <a:bodyPr>
            <a:normAutofit lnSpcReduction="10000"/>
          </a:bodyPr>
          <a:lstStyle/>
          <a:p>
            <a:pPr>
              <a:buNone/>
            </a:pPr>
            <a:r>
              <a:rPr lang="fr-CA" dirty="0" smtClean="0"/>
              <a:t>C’est alors que Moïse voulut aider son peuple, mais cela mit le roi en colère. Moïse fut puni et envoyé dans le désert.</a:t>
            </a:r>
          </a:p>
          <a:p>
            <a:pPr>
              <a:buNone/>
            </a:pPr>
            <a:r>
              <a:rPr lang="fr-CA" dirty="0" smtClean="0"/>
              <a:t>C’est là qu’il rencontra celle qui devint sa femme et il prit le métier de berger.</a:t>
            </a:r>
            <a:endParaRPr lang="fr-CA"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isson Ardent.jpg"/>
          <p:cNvPicPr>
            <a:picLocks noChangeAspect="1"/>
          </p:cNvPicPr>
          <p:nvPr/>
        </p:nvPicPr>
        <p:blipFill>
          <a:blip r:embed="rId2" cstate="print"/>
          <a:stretch>
            <a:fillRect/>
          </a:stretch>
        </p:blipFill>
        <p:spPr>
          <a:xfrm>
            <a:off x="-142907" y="-1071594"/>
            <a:ext cx="9429816" cy="7020122"/>
          </a:xfrm>
          <a:prstGeom prst="rect">
            <a:avLst/>
          </a:prstGeom>
          <a:ln>
            <a:noFill/>
          </a:ln>
          <a:effectLst>
            <a:softEdge rad="112500"/>
          </a:effectLst>
        </p:spPr>
      </p:pic>
      <p:sp>
        <p:nvSpPr>
          <p:cNvPr id="3" name="Espace réservé du contenu 2"/>
          <p:cNvSpPr>
            <a:spLocks noGrp="1"/>
          </p:cNvSpPr>
          <p:nvPr>
            <p:ph idx="1"/>
          </p:nvPr>
        </p:nvSpPr>
        <p:spPr>
          <a:xfrm>
            <a:off x="0" y="4214818"/>
            <a:ext cx="9144000" cy="2643182"/>
          </a:xfrm>
          <a:solidFill>
            <a:srgbClr val="92D050">
              <a:alpha val="75000"/>
            </a:srgbClr>
          </a:solidFill>
        </p:spPr>
        <p:txBody>
          <a:bodyPr>
            <a:normAutofit/>
          </a:bodyPr>
          <a:lstStyle/>
          <a:p>
            <a:pPr>
              <a:buNone/>
            </a:pPr>
            <a:r>
              <a:rPr lang="fr-CA" dirty="0" smtClean="0"/>
              <a:t>Un jour, alors qu’il gardait ses moutons sur une montagne, il vit quelque chose d’incroyable.</a:t>
            </a:r>
          </a:p>
          <a:p>
            <a:pPr>
              <a:buNone/>
            </a:pPr>
            <a:r>
              <a:rPr lang="fr-CA" dirty="0" smtClean="0"/>
              <a:t>Un feu brûlait au milieu d’un buisson. Mais le buisson ne brûlait pas! Émerveillé, Moïse s’approcha. </a:t>
            </a:r>
            <a:endParaRPr lang="fr-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isson Ardent.jpg"/>
          <p:cNvPicPr>
            <a:picLocks noChangeAspect="1"/>
          </p:cNvPicPr>
          <p:nvPr/>
        </p:nvPicPr>
        <p:blipFill>
          <a:blip r:embed="rId2" cstate="print"/>
          <a:stretch>
            <a:fillRect/>
          </a:stretch>
        </p:blipFill>
        <p:spPr>
          <a:xfrm>
            <a:off x="-142907" y="-1071594"/>
            <a:ext cx="9429816" cy="7020122"/>
          </a:xfrm>
          <a:prstGeom prst="rect">
            <a:avLst/>
          </a:prstGeom>
          <a:ln>
            <a:noFill/>
          </a:ln>
          <a:effectLst>
            <a:softEdge rad="112500"/>
          </a:effectLst>
        </p:spPr>
      </p:pic>
      <p:sp>
        <p:nvSpPr>
          <p:cNvPr id="3" name="Espace réservé du contenu 2"/>
          <p:cNvSpPr>
            <a:spLocks noGrp="1"/>
          </p:cNvSpPr>
          <p:nvPr>
            <p:ph idx="1"/>
          </p:nvPr>
        </p:nvSpPr>
        <p:spPr>
          <a:xfrm>
            <a:off x="0" y="4214818"/>
            <a:ext cx="9144000" cy="2643182"/>
          </a:xfrm>
          <a:solidFill>
            <a:srgbClr val="92D050">
              <a:alpha val="75000"/>
            </a:srgbClr>
          </a:solidFill>
        </p:spPr>
        <p:txBody>
          <a:bodyPr>
            <a:normAutofit/>
          </a:bodyPr>
          <a:lstStyle/>
          <a:p>
            <a:pPr>
              <a:buNone/>
            </a:pPr>
            <a:r>
              <a:rPr lang="fr-CA" dirty="0" smtClean="0"/>
              <a:t>C’est alors qu’il entendit une voix qui provenait du buisson et qui l’appelait : «</a:t>
            </a:r>
            <a:r>
              <a:rPr lang="fr-CA" b="1" dirty="0" smtClean="0"/>
              <a:t> </a:t>
            </a:r>
            <a:r>
              <a:rPr lang="fr-CA" b="1" dirty="0" smtClean="0">
                <a:solidFill>
                  <a:schemeClr val="tx2"/>
                </a:solidFill>
              </a:rPr>
              <a:t>Moïse! Moïse! J’ai une grande Mission pour toi</a:t>
            </a:r>
            <a:r>
              <a:rPr lang="fr-CA" dirty="0" smtClean="0"/>
              <a:t>, dit la voix. </a:t>
            </a:r>
            <a:r>
              <a:rPr lang="fr-CA" b="1" dirty="0" smtClean="0">
                <a:solidFill>
                  <a:schemeClr val="tx2"/>
                </a:solidFill>
              </a:rPr>
              <a:t>Je suis un Dieu fidèle, le Dieu de tes ancêtres. Tu iras dire au Pharaon de libérer mon peuple</a:t>
            </a:r>
            <a:r>
              <a:rPr lang="fr-CA" b="1" dirty="0" smtClean="0"/>
              <a:t>.</a:t>
            </a:r>
            <a:r>
              <a:rPr lang="fr-CA" dirty="0" smtClean="0"/>
              <a:t>»</a:t>
            </a:r>
          </a:p>
          <a:p>
            <a:pPr>
              <a:buNone/>
            </a:pPr>
            <a:endParaRPr lang="fr-CA"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Buisson Ardent.jpg"/>
          <p:cNvPicPr>
            <a:picLocks noChangeAspect="1"/>
          </p:cNvPicPr>
          <p:nvPr/>
        </p:nvPicPr>
        <p:blipFill>
          <a:blip r:embed="rId2" cstate="print"/>
          <a:stretch>
            <a:fillRect/>
          </a:stretch>
        </p:blipFill>
        <p:spPr>
          <a:xfrm>
            <a:off x="-142907" y="-1071594"/>
            <a:ext cx="9429816" cy="7020122"/>
          </a:xfrm>
          <a:prstGeom prst="rect">
            <a:avLst/>
          </a:prstGeom>
          <a:ln>
            <a:noFill/>
          </a:ln>
          <a:effectLst>
            <a:softEdge rad="112500"/>
          </a:effectLst>
        </p:spPr>
      </p:pic>
      <p:sp>
        <p:nvSpPr>
          <p:cNvPr id="3" name="Espace réservé du contenu 2"/>
          <p:cNvSpPr>
            <a:spLocks noGrp="1"/>
          </p:cNvSpPr>
          <p:nvPr>
            <p:ph idx="1"/>
          </p:nvPr>
        </p:nvSpPr>
        <p:spPr>
          <a:xfrm>
            <a:off x="0" y="3786190"/>
            <a:ext cx="9144000" cy="3071810"/>
          </a:xfrm>
          <a:solidFill>
            <a:srgbClr val="92D050">
              <a:alpha val="50000"/>
            </a:srgbClr>
          </a:solidFill>
        </p:spPr>
        <p:txBody>
          <a:bodyPr>
            <a:normAutofit lnSpcReduction="10000"/>
          </a:bodyPr>
          <a:lstStyle/>
          <a:p>
            <a:pPr>
              <a:buNone/>
            </a:pPr>
            <a:r>
              <a:rPr lang="fr-CA" dirty="0" smtClean="0"/>
              <a:t>Moïse répondit : « </a:t>
            </a:r>
            <a:r>
              <a:rPr lang="fr-CA" b="1" dirty="0" smtClean="0">
                <a:solidFill>
                  <a:schemeClr val="tx2"/>
                </a:solidFill>
              </a:rPr>
              <a:t>C’est impossible! Le Pharaon est très en colère contre moi!</a:t>
            </a:r>
            <a:r>
              <a:rPr lang="fr-CA" dirty="0" smtClean="0"/>
              <a:t> »</a:t>
            </a:r>
          </a:p>
          <a:p>
            <a:pPr>
              <a:buNone/>
            </a:pPr>
            <a:r>
              <a:rPr lang="fr-CA" dirty="0" smtClean="0"/>
              <a:t>« </a:t>
            </a:r>
            <a:r>
              <a:rPr lang="fr-CA" b="1" dirty="0" smtClean="0">
                <a:solidFill>
                  <a:schemeClr val="tx2"/>
                </a:solidFill>
              </a:rPr>
              <a:t>Fais-moi confiance</a:t>
            </a:r>
            <a:r>
              <a:rPr lang="fr-CA" dirty="0" smtClean="0"/>
              <a:t>, lui dit Dieu. </a:t>
            </a:r>
            <a:r>
              <a:rPr lang="fr-CA" b="1" dirty="0" smtClean="0">
                <a:solidFill>
                  <a:schemeClr val="tx2"/>
                </a:solidFill>
              </a:rPr>
              <a:t>Je serai avec toi</a:t>
            </a:r>
            <a:r>
              <a:rPr lang="fr-CA" dirty="0" smtClean="0"/>
              <a:t>. </a:t>
            </a:r>
            <a:r>
              <a:rPr lang="fr-CA" b="1" dirty="0" smtClean="0">
                <a:solidFill>
                  <a:schemeClr val="tx2"/>
                </a:solidFill>
              </a:rPr>
              <a:t>Tu peux demander à ton frère Aaron de t’aider</a:t>
            </a:r>
            <a:r>
              <a:rPr lang="fr-CA" dirty="0" smtClean="0"/>
              <a:t>. » </a:t>
            </a:r>
          </a:p>
          <a:p>
            <a:pPr>
              <a:buNone/>
            </a:pPr>
            <a:r>
              <a:rPr lang="fr-CA" dirty="0" smtClean="0"/>
              <a:t>C’est ainsi que Moïse partit à la rencontre du Pharaon pour libérer son peuple…</a:t>
            </a:r>
            <a:endParaRPr lang="fr-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jpg"/>
          <p:cNvPicPr>
            <a:picLocks noChangeAspect="1"/>
          </p:cNvPicPr>
          <p:nvPr/>
        </p:nvPicPr>
        <p:blipFill>
          <a:blip r:embed="rId5" cstate="print"/>
          <a:stretch>
            <a:fillRect/>
          </a:stretch>
        </p:blipFill>
        <p:spPr>
          <a:xfrm>
            <a:off x="7177831" y="2857496"/>
            <a:ext cx="1966169" cy="4214818"/>
          </a:xfrm>
          <a:prstGeom prst="rect">
            <a:avLst/>
          </a:prstGeom>
        </p:spPr>
      </p:pic>
      <p:pic>
        <p:nvPicPr>
          <p:cNvPr id="10" name="Image 9" descr="Sophie joyeuse 2.jpg"/>
          <p:cNvPicPr>
            <a:picLocks noChangeAspect="1"/>
          </p:cNvPicPr>
          <p:nvPr/>
        </p:nvPicPr>
        <p:blipFill>
          <a:blip r:embed="rId6" cstate="print"/>
          <a:stretch>
            <a:fillRect/>
          </a:stretch>
        </p:blipFill>
        <p:spPr>
          <a:xfrm>
            <a:off x="0" y="428604"/>
            <a:ext cx="2061638" cy="3575110"/>
          </a:xfrm>
          <a:prstGeom prst="rect">
            <a:avLst/>
          </a:prstGeom>
        </p:spPr>
      </p:pic>
      <p:sp>
        <p:nvSpPr>
          <p:cNvPr id="6" name="Rectangle à coins arrondis 5"/>
          <p:cNvSpPr/>
          <p:nvPr>
            <p:custDataLst>
              <p:tags r:id="rId1"/>
            </p:custDataLst>
          </p:nvPr>
        </p:nvSpPr>
        <p:spPr>
          <a:xfrm>
            <a:off x="4283968" y="332657"/>
            <a:ext cx="3872043" cy="1224136"/>
          </a:xfrm>
          <a:prstGeom prst="wedgeRoundRectCallout">
            <a:avLst>
              <a:gd name="adj1" fmla="val 47012"/>
              <a:gd name="adj2" fmla="val 150328"/>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une très bonne question…</a:t>
            </a:r>
            <a:endParaRPr lang="fr-CA" sz="2800" dirty="0"/>
          </a:p>
        </p:txBody>
      </p:sp>
      <p:sp>
        <p:nvSpPr>
          <p:cNvPr id="7" name="Rectangle à coins arrondis 6"/>
          <p:cNvSpPr/>
          <p:nvPr>
            <p:custDataLst>
              <p:tags r:id="rId2"/>
            </p:custDataLst>
          </p:nvPr>
        </p:nvSpPr>
        <p:spPr>
          <a:xfrm>
            <a:off x="2339752" y="1772816"/>
            <a:ext cx="4248472" cy="1728192"/>
          </a:xfrm>
          <a:prstGeom prst="wedgeRoundRectCallout">
            <a:avLst>
              <a:gd name="adj1" fmla="val -65537"/>
              <a:gd name="adj2" fmla="val -69833"/>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Nous t’invitons à faire ton enquête avec les personnes qui t’entourent…</a:t>
            </a:r>
            <a:endParaRPr lang="fr-CA" sz="2800" b="1" dirty="0">
              <a:solidFill>
                <a:schemeClr val="tx1"/>
              </a:solidFill>
            </a:endParaRPr>
          </a:p>
        </p:txBody>
      </p:sp>
      <p:sp>
        <p:nvSpPr>
          <p:cNvPr id="8" name="Rectangle à coins arrondis 7"/>
          <p:cNvSpPr/>
          <p:nvPr>
            <p:custDataLst>
              <p:tags r:id="rId3"/>
            </p:custDataLst>
          </p:nvPr>
        </p:nvSpPr>
        <p:spPr>
          <a:xfrm>
            <a:off x="179512" y="4005064"/>
            <a:ext cx="6749942" cy="2520280"/>
          </a:xfrm>
          <a:prstGeom prst="wedgeRoundRectCallout">
            <a:avLst>
              <a:gd name="adj1" fmla="val 60125"/>
              <a:gd name="adj2" fmla="val -39790"/>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Questionne 3 ou 4 personnes pour  te documenter sur ton ami Jésus (dont un de tes parents).</a:t>
            </a:r>
          </a:p>
          <a:p>
            <a:pPr algn="ctr"/>
            <a:r>
              <a:rPr lang="fr-CA" sz="2800" b="1" dirty="0" smtClean="0">
                <a:solidFill>
                  <a:schemeClr val="tx1"/>
                </a:solidFill>
              </a:rPr>
              <a:t>Inscris leur réponse dans le carnet que tu as reçu.</a:t>
            </a:r>
            <a:endParaRPr lang="fr-CA" sz="28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6297952" y="0"/>
            <a:ext cx="2846048" cy="2137699"/>
          </a:xfrm>
          <a:prstGeom prst="rect">
            <a:avLst/>
          </a:prstGeom>
          <a:noFill/>
        </p:spPr>
      </p:pic>
      <p:sp>
        <p:nvSpPr>
          <p:cNvPr id="5" name="Titre 4"/>
          <p:cNvSpPr>
            <a:spLocks noGrp="1"/>
          </p:cNvSpPr>
          <p:nvPr>
            <p:ph type="title"/>
            <p:custDataLst>
              <p:tags r:id="rId1"/>
            </p:custDataLst>
          </p:nvPr>
        </p:nvSpPr>
        <p:spPr>
          <a:xfrm>
            <a:off x="251520" y="332656"/>
            <a:ext cx="6768752" cy="1584176"/>
          </a:xfrm>
        </p:spPr>
        <p:txBody>
          <a:bodyPr>
            <a:normAutofit fontScale="90000"/>
          </a:bodyPr>
          <a:lstStyle/>
          <a:p>
            <a:r>
              <a:rPr lang="fr-CA" dirty="0" smtClean="0"/>
              <a:t>Questions sur les récits…</a:t>
            </a:r>
            <a:br>
              <a:rPr lang="fr-CA" dirty="0" smtClean="0"/>
            </a:br>
            <a:r>
              <a:rPr lang="fr-CA" sz="3100" dirty="0" smtClean="0"/>
              <a:t>(Esclave en Égypte</a:t>
            </a:r>
            <a:br>
              <a:rPr lang="fr-CA" sz="3100" dirty="0" smtClean="0"/>
            </a:br>
            <a:r>
              <a:rPr lang="fr-CA" sz="3100" dirty="0" smtClean="0"/>
              <a:t>et le buisson ardent)</a:t>
            </a:r>
            <a:endParaRPr lang="fr-CA" sz="3100" dirty="0"/>
          </a:p>
        </p:txBody>
      </p:sp>
      <p:sp>
        <p:nvSpPr>
          <p:cNvPr id="6" name="Espace réservé du contenu 5"/>
          <p:cNvSpPr>
            <a:spLocks noGrp="1"/>
          </p:cNvSpPr>
          <p:nvPr>
            <p:ph idx="1"/>
            <p:custDataLst>
              <p:tags r:id="rId2"/>
            </p:custDataLst>
          </p:nvPr>
        </p:nvSpPr>
        <p:spPr>
          <a:xfrm>
            <a:off x="323528" y="2204864"/>
            <a:ext cx="8820472" cy="4248472"/>
          </a:xfrm>
        </p:spPr>
        <p:txBody>
          <a:bodyPr>
            <a:normAutofit fontScale="92500" lnSpcReduction="10000"/>
          </a:bodyPr>
          <a:lstStyle/>
          <a:p>
            <a:pPr marL="0" indent="0">
              <a:lnSpc>
                <a:spcPct val="150000"/>
              </a:lnSpc>
              <a:buNone/>
            </a:pPr>
            <a:r>
              <a:rPr lang="fr-CA" dirty="0" smtClean="0"/>
              <a:t>9- Selon le récit, que veut dire le nom « Moïse »?</a:t>
            </a:r>
          </a:p>
          <a:p>
            <a:pPr marL="0" indent="0">
              <a:lnSpc>
                <a:spcPct val="150000"/>
              </a:lnSpc>
              <a:buNone/>
            </a:pPr>
            <a:r>
              <a:rPr lang="fr-CA" dirty="0" smtClean="0"/>
              <a:t>10- Par quelle image Dieu se fait-il voir? (Signe, symbole…)</a:t>
            </a:r>
            <a:endParaRPr lang="fr-CA" dirty="0"/>
          </a:p>
          <a:p>
            <a:pPr marL="0" indent="0">
              <a:lnSpc>
                <a:spcPct val="150000"/>
              </a:lnSpc>
              <a:buNone/>
            </a:pPr>
            <a:r>
              <a:rPr lang="fr-CA" dirty="0" smtClean="0"/>
              <a:t>11- Que demande Dieu à Moïse?</a:t>
            </a:r>
          </a:p>
          <a:p>
            <a:pPr marL="0" indent="0">
              <a:lnSpc>
                <a:spcPct val="150000"/>
              </a:lnSpc>
              <a:buNone/>
            </a:pPr>
            <a:r>
              <a:rPr lang="fr-CA" dirty="0" smtClean="0"/>
              <a:t>12- Quel secret Dieu dit-il à Moïse pour le rassurer sur sa mission?</a:t>
            </a:r>
          </a:p>
          <a:p>
            <a:pPr marL="0" indent="0">
              <a:buNone/>
            </a:pPr>
            <a:endParaRPr lang="fr-CA" sz="2800" dirty="0" smtClean="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descr="Théo Content.jpg"/>
          <p:cNvPicPr>
            <a:picLocks noChangeAspect="1"/>
          </p:cNvPicPr>
          <p:nvPr/>
        </p:nvPicPr>
        <p:blipFill>
          <a:blip r:embed="rId4" cstate="print"/>
          <a:stretch>
            <a:fillRect/>
          </a:stretch>
        </p:blipFill>
        <p:spPr>
          <a:xfrm>
            <a:off x="5643570" y="2857496"/>
            <a:ext cx="1866194" cy="4000504"/>
          </a:xfrm>
          <a:prstGeom prst="rect">
            <a:avLst/>
          </a:prstGeom>
        </p:spPr>
      </p:pic>
      <p:pic>
        <p:nvPicPr>
          <p:cNvPr id="9" name="Image 8" descr="Sophie joyeuse 2.jpg"/>
          <p:cNvPicPr>
            <a:picLocks noChangeAspect="1"/>
          </p:cNvPicPr>
          <p:nvPr/>
        </p:nvPicPr>
        <p:blipFill>
          <a:blip r:embed="rId5" cstate="print"/>
          <a:stretch>
            <a:fillRect/>
          </a:stretch>
        </p:blipFill>
        <p:spPr>
          <a:xfrm>
            <a:off x="714348" y="3282890"/>
            <a:ext cx="2061638" cy="3575110"/>
          </a:xfrm>
          <a:prstGeom prst="rect">
            <a:avLst/>
          </a:prstGeom>
        </p:spPr>
      </p:pic>
      <p:sp>
        <p:nvSpPr>
          <p:cNvPr id="6" name="Rectangle à coins arrondis 5"/>
          <p:cNvSpPr/>
          <p:nvPr>
            <p:custDataLst>
              <p:tags r:id="rId1"/>
            </p:custDataLst>
          </p:nvPr>
        </p:nvSpPr>
        <p:spPr>
          <a:xfrm>
            <a:off x="4500562" y="214290"/>
            <a:ext cx="4104456" cy="2565371"/>
          </a:xfrm>
          <a:prstGeom prst="wedgeRoundRectCallout">
            <a:avLst>
              <a:gd name="adj1" fmla="val -11201"/>
              <a:gd name="adj2" fmla="val 70247"/>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Dans ton carnet, dessine un buisson en feu et écris le secret de Moïse en y mettant ton nom.</a:t>
            </a:r>
          </a:p>
          <a:p>
            <a:pPr algn="ctr"/>
            <a:r>
              <a:rPr lang="fr-CA" sz="2800" b="1" dirty="0" smtClean="0">
                <a:solidFill>
                  <a:schemeClr val="tx1"/>
                </a:solidFill>
              </a:rPr>
              <a:t>C’est un secret que tu peux partager!</a:t>
            </a:r>
            <a:endParaRPr lang="fr-CA" sz="2800" b="1" dirty="0">
              <a:solidFill>
                <a:schemeClr val="tx1"/>
              </a:solidFill>
            </a:endParaRPr>
          </a:p>
        </p:txBody>
      </p:sp>
      <p:sp>
        <p:nvSpPr>
          <p:cNvPr id="7" name="Rectangle à coins arrondis 6"/>
          <p:cNvSpPr/>
          <p:nvPr>
            <p:custDataLst>
              <p:tags r:id="rId2"/>
            </p:custDataLst>
          </p:nvPr>
        </p:nvSpPr>
        <p:spPr>
          <a:xfrm>
            <a:off x="714348" y="571480"/>
            <a:ext cx="3672408" cy="2520280"/>
          </a:xfrm>
          <a:prstGeom prst="wedgeRoundRectCallout">
            <a:avLst>
              <a:gd name="adj1" fmla="val -14705"/>
              <a:gd name="adj2" fmla="val 61594"/>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merveilleux… Moïse « sauvé des eaux » est appelé à sauver le peuple de Dieu.</a:t>
            </a:r>
            <a:endParaRPr lang="fr-CA" sz="2800" b="1" dirty="0">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custDataLst>
              <p:tags r:id="rId1"/>
            </p:custDataLst>
          </p:nvPr>
        </p:nvPicPr>
        <p:blipFill>
          <a:blip r:embed="rId3" cstate="print">
            <a:extLst>
              <a:ext uri="{28A0092B-C50C-407E-A947-70E740481C1C}">
                <a14:useLocalDpi xmlns:a14="http://schemas.microsoft.com/office/drawing/2010/main" xmlns="" val="0"/>
              </a:ext>
            </a:extLst>
          </a:blip>
          <a:stretch>
            <a:fillRect/>
          </a:stretch>
        </p:blipFill>
        <p:spPr>
          <a:xfrm>
            <a:off x="611560" y="-99392"/>
            <a:ext cx="2880320" cy="3008334"/>
          </a:xfrm>
          <a:effectLst>
            <a:softEdge rad="12700"/>
          </a:effectLst>
        </p:spPr>
      </p:pic>
      <p:sp>
        <p:nvSpPr>
          <p:cNvPr id="8" name="ZoneTexte 7"/>
          <p:cNvSpPr txBox="1"/>
          <p:nvPr/>
        </p:nvSpPr>
        <p:spPr>
          <a:xfrm>
            <a:off x="611560" y="3140968"/>
            <a:ext cx="7560840" cy="2308324"/>
          </a:xfrm>
          <a:prstGeom prst="rect">
            <a:avLst/>
          </a:prstGeom>
          <a:noFill/>
        </p:spPr>
        <p:txBody>
          <a:bodyPr wrap="square" rtlCol="0">
            <a:spAutoFit/>
          </a:bodyPr>
          <a:lstStyle/>
          <a:p>
            <a:r>
              <a:rPr lang="fr-CA" sz="3600" dirty="0" smtClean="0">
                <a:latin typeface="Arial" pitchFamily="34" charset="0"/>
                <a:cs typeface="Arial" pitchFamily="34" charset="0"/>
              </a:rPr>
              <a:t>Qu’est-ce que tu as découvert dans cette catéchèse?</a:t>
            </a:r>
          </a:p>
          <a:p>
            <a:r>
              <a:rPr lang="fr-CA" sz="3600" dirty="0" smtClean="0">
                <a:latin typeface="Arial" pitchFamily="34" charset="0"/>
                <a:cs typeface="Arial" pitchFamily="34" charset="0"/>
              </a:rPr>
              <a:t>Qu’est-ce que tu as aimé?</a:t>
            </a:r>
          </a:p>
          <a:p>
            <a:r>
              <a:rPr lang="fr-CA" sz="3600" dirty="0" smtClean="0">
                <a:solidFill>
                  <a:srgbClr val="FF0000"/>
                </a:solidFill>
                <a:latin typeface="Arial" pitchFamily="34" charset="0"/>
                <a:cs typeface="Arial" pitchFamily="34" charset="0"/>
              </a:rPr>
              <a:t>(Cela vous servira pour la prière.)</a:t>
            </a:r>
            <a:endParaRPr lang="fr-CA" sz="3600" dirty="0">
              <a:solidFill>
                <a:srgbClr val="FF0000"/>
              </a:solidFill>
              <a:latin typeface="Arial" pitchFamily="34" charset="0"/>
              <a:cs typeface="Arial" pitchFamily="34" charset="0"/>
            </a:endParaRPr>
          </a:p>
        </p:txBody>
      </p:sp>
      <p:sp>
        <p:nvSpPr>
          <p:cNvPr id="2" name="ZoneTexte 1"/>
          <p:cNvSpPr txBox="1"/>
          <p:nvPr/>
        </p:nvSpPr>
        <p:spPr>
          <a:xfrm>
            <a:off x="3491880" y="289981"/>
            <a:ext cx="5652120" cy="1384995"/>
          </a:xfrm>
          <a:prstGeom prst="rect">
            <a:avLst/>
          </a:prstGeom>
          <a:noFill/>
        </p:spPr>
        <p:txBody>
          <a:bodyPr wrap="square" rtlCol="0">
            <a:spAutoFit/>
          </a:bodyPr>
          <a:lstStyle/>
          <a:p>
            <a:r>
              <a:rPr lang="fr-CA" sz="2800" dirty="0" smtClean="0">
                <a:solidFill>
                  <a:srgbClr val="FF0000"/>
                </a:solidFill>
                <a:latin typeface="Arial" panose="020B0604020202020204" pitchFamily="34" charset="0"/>
                <a:cs typeface="Arial" panose="020B0604020202020204" pitchFamily="34" charset="0"/>
              </a:rPr>
              <a:t>RAPPEL IMPORTANT :</a:t>
            </a:r>
          </a:p>
          <a:p>
            <a:r>
              <a:rPr lang="fr-CA" sz="2800" dirty="0" smtClean="0">
                <a:solidFill>
                  <a:srgbClr val="FF0000"/>
                </a:solidFill>
                <a:latin typeface="Arial" panose="020B0604020202020204" pitchFamily="34" charset="0"/>
                <a:cs typeface="Arial" panose="020B0604020202020204" pitchFamily="34" charset="0"/>
              </a:rPr>
              <a:t>La démarche se réalise parent-enfant.</a:t>
            </a:r>
          </a:p>
        </p:txBody>
      </p:sp>
    </p:spTree>
    <p:extLst>
      <p:ext uri="{BB962C8B-B14F-4D97-AF65-F5344CB8AC3E}">
        <p14:creationId xmlns:p14="http://schemas.microsoft.com/office/powerpoint/2010/main" xmlns="" val="89538569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custDataLst>
              <p:tags r:id="rId1"/>
            </p:custDataLst>
          </p:nvPr>
        </p:nvSpPr>
        <p:spPr>
          <a:xfrm>
            <a:off x="0" y="548680"/>
            <a:ext cx="9144000" cy="1206997"/>
          </a:xfrm>
        </p:spPr>
        <p:txBody>
          <a:bodyPr>
            <a:normAutofit/>
          </a:bodyPr>
          <a:lstStyle/>
          <a:p>
            <a:pPr algn="ctr"/>
            <a:r>
              <a:rPr lang="fr-CA" sz="6000" dirty="0" smtClean="0"/>
              <a:t>Temps d’intériorité</a:t>
            </a:r>
            <a:endParaRPr lang="fr-CA" sz="6000" dirty="0"/>
          </a:p>
        </p:txBody>
      </p:sp>
      <p:sp>
        <p:nvSpPr>
          <p:cNvPr id="7" name="Espace réservé du texte 6"/>
          <p:cNvSpPr>
            <a:spLocks noGrp="1"/>
          </p:cNvSpPr>
          <p:nvPr>
            <p:ph type="body" idx="1"/>
            <p:custDataLst>
              <p:tags r:id="rId2"/>
            </p:custDataLst>
          </p:nvPr>
        </p:nvSpPr>
        <p:spPr>
          <a:xfrm>
            <a:off x="2771800" y="3717032"/>
            <a:ext cx="5904655" cy="2880320"/>
          </a:xfrm>
        </p:spPr>
        <p:txBody>
          <a:bodyPr>
            <a:normAutofit/>
          </a:bodyPr>
          <a:lstStyle/>
          <a:p>
            <a:pPr algn="ctr"/>
            <a:r>
              <a:rPr lang="fr-CA" sz="3200" b="1" dirty="0" smtClean="0">
                <a:solidFill>
                  <a:schemeClr val="tx2">
                    <a:lumMod val="75000"/>
                  </a:schemeClr>
                </a:solidFill>
              </a:rPr>
              <a:t>Aujourd’hui Seigneur, nous aimerions te dire merci pour…</a:t>
            </a:r>
          </a:p>
          <a:p>
            <a:pPr algn="ctr"/>
            <a:r>
              <a:rPr lang="fr-CA" sz="3200" dirty="0" smtClean="0">
                <a:solidFill>
                  <a:srgbClr val="00B050"/>
                </a:solidFill>
              </a:rPr>
              <a:t>(ce que tu as découvert et </a:t>
            </a:r>
          </a:p>
          <a:p>
            <a:pPr algn="ctr"/>
            <a:r>
              <a:rPr lang="fr-CA" sz="3200" dirty="0" smtClean="0">
                <a:solidFill>
                  <a:srgbClr val="00B050"/>
                </a:solidFill>
              </a:rPr>
              <a:t>ce que tu as aimé…)</a:t>
            </a:r>
          </a:p>
          <a:p>
            <a:pPr algn="ctr"/>
            <a:endParaRPr lang="fr-CA" sz="3200" b="1" dirty="0">
              <a:solidFill>
                <a:srgbClr val="00B050"/>
              </a:solidFill>
            </a:endParaRPr>
          </a:p>
        </p:txBody>
      </p:sp>
      <p:pic>
        <p:nvPicPr>
          <p:cNvPr id="10" name="Picture 3" descr="C:\Documents and Settings\IBM\Local Settings\Temporary Internet Files\Content.IE5\J5J7TTLY\MP900400173[1].jpg"/>
          <p:cNvPicPr>
            <a:picLocks noChangeAspect="1" noChangeArrowheads="1"/>
          </p:cNvPicPr>
          <p:nvPr>
            <p:custDataLst>
              <p:tags r:id="rId3"/>
            </p:custDataLst>
          </p:nvPr>
        </p:nvPicPr>
        <p:blipFill>
          <a:blip r:embed="rId5" cstate="print"/>
          <a:srcRect l="15331" r="13138"/>
          <a:stretch>
            <a:fillRect/>
          </a:stretch>
        </p:blipFill>
        <p:spPr bwMode="auto">
          <a:xfrm>
            <a:off x="0" y="3565356"/>
            <a:ext cx="2650724" cy="3292644"/>
          </a:xfrm>
          <a:prstGeom prst="rect">
            <a:avLst/>
          </a:prstGeom>
          <a:noFill/>
        </p:spPr>
      </p:pic>
      <p:sp>
        <p:nvSpPr>
          <p:cNvPr id="6" name="ZoneTexte 5"/>
          <p:cNvSpPr txBox="1"/>
          <p:nvPr/>
        </p:nvSpPr>
        <p:spPr>
          <a:xfrm>
            <a:off x="395536" y="2060848"/>
            <a:ext cx="3888432" cy="1200329"/>
          </a:xfrm>
          <a:prstGeom prst="rect">
            <a:avLst/>
          </a:prstGeom>
          <a:noFill/>
        </p:spPr>
        <p:txBody>
          <a:bodyPr wrap="square" rtlCol="0">
            <a:spAutoFit/>
          </a:bodyPr>
          <a:lstStyle/>
          <a:p>
            <a:r>
              <a:rPr lang="fr-CA" sz="2400" dirty="0" smtClean="0">
                <a:solidFill>
                  <a:srgbClr val="FF0000"/>
                </a:solidFill>
                <a:latin typeface="Arial" pitchFamily="34" charset="0"/>
                <a:cs typeface="Arial" pitchFamily="34" charset="0"/>
              </a:rPr>
              <a:t>(Tamisez la lumière et </a:t>
            </a:r>
          </a:p>
          <a:p>
            <a:r>
              <a:rPr lang="fr-CA" sz="2400" dirty="0" smtClean="0">
                <a:solidFill>
                  <a:srgbClr val="FF0000"/>
                </a:solidFill>
                <a:latin typeface="Arial" pitchFamily="34" charset="0"/>
                <a:cs typeface="Arial" pitchFamily="34" charset="0"/>
              </a:rPr>
              <a:t>allumez une chandelle </a:t>
            </a:r>
          </a:p>
          <a:p>
            <a:r>
              <a:rPr lang="fr-CA" sz="2400" dirty="0" smtClean="0">
                <a:solidFill>
                  <a:srgbClr val="FF0000"/>
                </a:solidFill>
                <a:latin typeface="Arial" pitchFamily="34" charset="0"/>
                <a:cs typeface="Arial" pitchFamily="34" charset="0"/>
              </a:rPr>
              <a:t>pour le moment de prière)</a:t>
            </a:r>
            <a:endParaRPr lang="fr-CA" sz="2400"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1547664" y="476672"/>
            <a:ext cx="5904655" cy="3096344"/>
          </a:xfrm>
        </p:spPr>
        <p:txBody>
          <a:bodyPr>
            <a:normAutofit/>
          </a:bodyPr>
          <a:lstStyle/>
          <a:p>
            <a:pPr algn="ctr"/>
            <a:r>
              <a:rPr lang="fr-CA" sz="3200" dirty="0" smtClean="0">
                <a:solidFill>
                  <a:srgbClr val="00B050"/>
                </a:solidFill>
              </a:rPr>
              <a:t>Merci d’avoir fait de moi ton ami! </a:t>
            </a:r>
          </a:p>
          <a:p>
            <a:pPr algn="ctr"/>
            <a:r>
              <a:rPr lang="fr-CA" sz="3200" dirty="0" smtClean="0">
                <a:solidFill>
                  <a:srgbClr val="00B050"/>
                </a:solidFill>
              </a:rPr>
              <a:t>Je sais que tu m’as choisi et qu’à travers mes parents, c’est toi qui m’aimes.</a:t>
            </a:r>
          </a:p>
          <a:p>
            <a:pPr algn="ctr"/>
            <a:endParaRPr lang="fr-CA" sz="3200" b="1" dirty="0">
              <a:solidFill>
                <a:srgbClr val="00B050"/>
              </a:solidFill>
            </a:endParaRPr>
          </a:p>
        </p:txBody>
      </p:sp>
      <p:pic>
        <p:nvPicPr>
          <p:cNvPr id="3074" name="Picture 2" descr="Résultats de recherche d'images pour « amour parents enfants »"/>
          <p:cNvPicPr>
            <a:picLocks noChangeAspect="1" noChangeArrowheads="1"/>
          </p:cNvPicPr>
          <p:nvPr/>
        </p:nvPicPr>
        <p:blipFill>
          <a:blip r:embed="rId3" cstate="print"/>
          <a:srcRect/>
          <a:stretch>
            <a:fillRect/>
          </a:stretch>
        </p:blipFill>
        <p:spPr bwMode="auto">
          <a:xfrm>
            <a:off x="1763688" y="3035861"/>
            <a:ext cx="5472608" cy="3822139"/>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p:cNvSpPr>
            <a:spLocks noGrp="1"/>
          </p:cNvSpPr>
          <p:nvPr>
            <p:ph type="body" idx="1"/>
            <p:custDataLst>
              <p:tags r:id="rId1"/>
            </p:custDataLst>
          </p:nvPr>
        </p:nvSpPr>
        <p:spPr>
          <a:xfrm>
            <a:off x="1547664" y="620688"/>
            <a:ext cx="5904655" cy="1800199"/>
          </a:xfrm>
        </p:spPr>
        <p:txBody>
          <a:bodyPr>
            <a:normAutofit/>
          </a:bodyPr>
          <a:lstStyle/>
          <a:p>
            <a:pPr algn="ctr"/>
            <a:r>
              <a:rPr lang="fr-CA" sz="3200" dirty="0" smtClean="0">
                <a:solidFill>
                  <a:srgbClr val="00B050"/>
                </a:solidFill>
              </a:rPr>
              <a:t>Je te demande de continuer à me montrer ton chemin d’amour.</a:t>
            </a:r>
          </a:p>
          <a:p>
            <a:pPr algn="ctr"/>
            <a:endParaRPr lang="fr-CA" sz="3200" b="1" dirty="0">
              <a:solidFill>
                <a:srgbClr val="00B050"/>
              </a:solidFill>
            </a:endParaRPr>
          </a:p>
        </p:txBody>
      </p:sp>
      <p:pic>
        <p:nvPicPr>
          <p:cNvPr id="2050" name="Picture 2" descr="Résultats de recherche d'images pour « Marcher ensemble sur le chemin »"/>
          <p:cNvPicPr>
            <a:picLocks noChangeAspect="1" noChangeArrowheads="1"/>
          </p:cNvPicPr>
          <p:nvPr/>
        </p:nvPicPr>
        <p:blipFill>
          <a:blip r:embed="rId3" cstate="print"/>
          <a:srcRect/>
          <a:stretch>
            <a:fillRect/>
          </a:stretch>
        </p:blipFill>
        <p:spPr bwMode="auto">
          <a:xfrm>
            <a:off x="1475656" y="2492896"/>
            <a:ext cx="6120680" cy="4085009"/>
          </a:xfrm>
          <a:prstGeom prst="rect">
            <a:avLst/>
          </a:prstGeom>
          <a:noFill/>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123728" y="267536"/>
            <a:ext cx="4896544" cy="6322929"/>
          </a:xfrm>
          <a:prstGeom prst="rect">
            <a:avLst/>
          </a:prstGeom>
        </p:spPr>
      </p:pic>
    </p:spTree>
    <p:extLst>
      <p:ext uri="{BB962C8B-B14F-4D97-AF65-F5344CB8AC3E}">
        <p14:creationId xmlns:p14="http://schemas.microsoft.com/office/powerpoint/2010/main" xmlns="" val="1914136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ésultats de recherche d'images pour « ? »"/>
          <p:cNvPicPr>
            <a:picLocks noChangeAspect="1" noChangeArrowheads="1"/>
          </p:cNvPicPr>
          <p:nvPr/>
        </p:nvPicPr>
        <p:blipFill>
          <a:blip r:embed="rId4" cstate="print"/>
          <a:srcRect/>
          <a:stretch>
            <a:fillRect/>
          </a:stretch>
        </p:blipFill>
        <p:spPr bwMode="auto">
          <a:xfrm>
            <a:off x="5868144" y="1"/>
            <a:ext cx="3275856" cy="2460532"/>
          </a:xfrm>
          <a:prstGeom prst="rect">
            <a:avLst/>
          </a:prstGeom>
          <a:noFill/>
        </p:spPr>
      </p:pic>
      <p:sp>
        <p:nvSpPr>
          <p:cNvPr id="5" name="Titre 4"/>
          <p:cNvSpPr>
            <a:spLocks noGrp="1"/>
          </p:cNvSpPr>
          <p:nvPr>
            <p:ph type="title"/>
            <p:custDataLst>
              <p:tags r:id="rId1"/>
            </p:custDataLst>
          </p:nvPr>
        </p:nvSpPr>
        <p:spPr>
          <a:xfrm>
            <a:off x="251520" y="332656"/>
            <a:ext cx="6933456" cy="1143000"/>
          </a:xfrm>
        </p:spPr>
        <p:txBody>
          <a:bodyPr>
            <a:normAutofit/>
          </a:bodyPr>
          <a:lstStyle/>
          <a:p>
            <a:r>
              <a:rPr lang="fr-CA" dirty="0" smtClean="0"/>
              <a:t>Questions d’enquête…</a:t>
            </a:r>
            <a:endParaRPr lang="fr-CA" dirty="0"/>
          </a:p>
        </p:txBody>
      </p:sp>
      <p:sp>
        <p:nvSpPr>
          <p:cNvPr id="6" name="Espace réservé du contenu 5"/>
          <p:cNvSpPr>
            <a:spLocks noGrp="1"/>
          </p:cNvSpPr>
          <p:nvPr>
            <p:ph idx="1"/>
            <p:custDataLst>
              <p:tags r:id="rId2"/>
            </p:custDataLst>
          </p:nvPr>
        </p:nvSpPr>
        <p:spPr>
          <a:xfrm>
            <a:off x="457200" y="2708920"/>
            <a:ext cx="7859216" cy="3816424"/>
          </a:xfrm>
        </p:spPr>
        <p:txBody>
          <a:bodyPr>
            <a:normAutofit fontScale="85000" lnSpcReduction="20000"/>
          </a:bodyPr>
          <a:lstStyle/>
          <a:p>
            <a:pPr marL="0" indent="0">
              <a:buNone/>
            </a:pPr>
            <a:r>
              <a:rPr lang="fr-CA" dirty="0" smtClean="0"/>
              <a:t>1- Est-ce que tu connais  celui que l’on appelle Jésus? </a:t>
            </a:r>
          </a:p>
          <a:p>
            <a:pPr marL="0" indent="0">
              <a:buNone/>
            </a:pPr>
            <a:r>
              <a:rPr lang="fr-CA" dirty="0" smtClean="0"/>
              <a:t>- Où est-ce que tu l’as connu (les endroits)? </a:t>
            </a:r>
          </a:p>
          <a:p>
            <a:pPr marL="0" indent="0">
              <a:buNone/>
            </a:pPr>
            <a:r>
              <a:rPr lang="fr-CA" dirty="0" smtClean="0"/>
              <a:t>- Qui te l’a fait connaître?</a:t>
            </a:r>
          </a:p>
          <a:p>
            <a:pPr marL="0" indent="0">
              <a:buNone/>
            </a:pPr>
            <a:endParaRPr lang="fr-CA" dirty="0" smtClean="0"/>
          </a:p>
          <a:p>
            <a:pPr marL="0" indent="0">
              <a:buNone/>
            </a:pPr>
            <a:r>
              <a:rPr lang="fr-CA" dirty="0" smtClean="0"/>
              <a:t>2- Qui est-il  (ce que l’on dit de lui)? </a:t>
            </a:r>
          </a:p>
          <a:p>
            <a:pPr marL="0" indent="0">
              <a:buNone/>
            </a:pPr>
            <a:r>
              <a:rPr lang="fr-CA" dirty="0" smtClean="0"/>
              <a:t>- Qu’est-ce qu’il a fait (Jésus)? </a:t>
            </a:r>
          </a:p>
          <a:p>
            <a:pPr marL="0" indent="0">
              <a:buNone/>
            </a:pPr>
            <a:r>
              <a:rPr lang="fr-CA" dirty="0" smtClean="0"/>
              <a:t>- Pourquoi est-ce que l’on en parle encore?</a:t>
            </a:r>
            <a:endParaRPr lang="fr-CA" dirty="0"/>
          </a:p>
          <a:p>
            <a:pPr marL="0" indent="0">
              <a:buNone/>
            </a:pPr>
            <a:endParaRPr lang="fr-CA" dirty="0" smtClean="0"/>
          </a:p>
          <a:p>
            <a:pPr marL="0" indent="0">
              <a:buNone/>
            </a:pPr>
            <a:r>
              <a:rPr lang="fr-CA" dirty="0" smtClean="0"/>
              <a:t>3- Pour toi, qui est Jésus?</a:t>
            </a:r>
          </a:p>
          <a:p>
            <a:pPr marL="0" indent="0">
              <a:buNone/>
            </a:pPr>
            <a:endParaRPr lang="fr-CA" sz="2800" dirty="0" smtClean="0"/>
          </a:p>
        </p:txBody>
      </p:sp>
      <p:sp>
        <p:nvSpPr>
          <p:cNvPr id="16388" name="AutoShape 4" descr="Résultats de recherche d'images pour « détectiv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
        <p:nvSpPr>
          <p:cNvPr id="16390" name="AutoShape 6" descr="Résultats de recherche d'images pour « détective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CA"/>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 2.jpg"/>
          <p:cNvPicPr>
            <a:picLocks noChangeAspect="1"/>
          </p:cNvPicPr>
          <p:nvPr/>
        </p:nvPicPr>
        <p:blipFill>
          <a:blip r:embed="rId4" cstate="print"/>
          <a:stretch>
            <a:fillRect/>
          </a:stretch>
        </p:blipFill>
        <p:spPr>
          <a:xfrm>
            <a:off x="0" y="2143116"/>
            <a:ext cx="2066145" cy="4429132"/>
          </a:xfrm>
          <a:prstGeom prst="rect">
            <a:avLst/>
          </a:prstGeom>
        </p:spPr>
      </p:pic>
      <p:pic>
        <p:nvPicPr>
          <p:cNvPr id="9" name="Image 8" descr="Sophie joyeuse.jpg"/>
          <p:cNvPicPr>
            <a:picLocks noChangeAspect="1"/>
          </p:cNvPicPr>
          <p:nvPr/>
        </p:nvPicPr>
        <p:blipFill>
          <a:blip r:embed="rId5" cstate="print"/>
          <a:stretch>
            <a:fillRect/>
          </a:stretch>
        </p:blipFill>
        <p:spPr>
          <a:xfrm>
            <a:off x="7082362" y="500042"/>
            <a:ext cx="2061638" cy="3575110"/>
          </a:xfrm>
          <a:prstGeom prst="rect">
            <a:avLst/>
          </a:prstGeom>
        </p:spPr>
      </p:pic>
      <p:sp>
        <p:nvSpPr>
          <p:cNvPr id="8" name="Rectangle à coins arrondis 7"/>
          <p:cNvSpPr/>
          <p:nvPr>
            <p:custDataLst>
              <p:tags r:id="rId1"/>
            </p:custDataLst>
          </p:nvPr>
        </p:nvSpPr>
        <p:spPr>
          <a:xfrm>
            <a:off x="539552" y="476672"/>
            <a:ext cx="5328592" cy="1584176"/>
          </a:xfrm>
          <a:prstGeom prst="wedgeRoundRectCallout">
            <a:avLst>
              <a:gd name="adj1" fmla="val 79954"/>
              <a:gd name="adj2" fmla="val 23457"/>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Il y a deux mille ans, des personnes ont connu Jésus.</a:t>
            </a:r>
            <a:endParaRPr lang="fr-CA" sz="2800" b="1" dirty="0">
              <a:solidFill>
                <a:schemeClr val="tx1"/>
              </a:solidFill>
            </a:endParaRPr>
          </a:p>
        </p:txBody>
      </p:sp>
      <p:sp>
        <p:nvSpPr>
          <p:cNvPr id="10" name="Rectangle à coins arrondis 9"/>
          <p:cNvSpPr/>
          <p:nvPr>
            <p:custDataLst>
              <p:tags r:id="rId2"/>
            </p:custDataLst>
          </p:nvPr>
        </p:nvSpPr>
        <p:spPr>
          <a:xfrm>
            <a:off x="2428860" y="2928934"/>
            <a:ext cx="4929222" cy="2808312"/>
          </a:xfrm>
          <a:prstGeom prst="wedgeRoundRectCallout">
            <a:avLst>
              <a:gd name="adj1" fmla="val -66255"/>
              <a:gd name="adj2" fmla="val -26454"/>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vrai… Jésus a tellement transformé leur vie qu’ils ont trouvé que c’était une très bonne idée de partager leur expérience dans un livre que l’on appelle la Bible.</a:t>
            </a:r>
            <a:endParaRPr lang="fr-CA" sz="2800" dirty="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joyeuse.jpg"/>
          <p:cNvPicPr>
            <a:picLocks noChangeAspect="1"/>
          </p:cNvPicPr>
          <p:nvPr/>
        </p:nvPicPr>
        <p:blipFill>
          <a:blip r:embed="rId4" cstate="print"/>
          <a:stretch>
            <a:fillRect/>
          </a:stretch>
        </p:blipFill>
        <p:spPr>
          <a:xfrm>
            <a:off x="7082362" y="3143248"/>
            <a:ext cx="2061638" cy="3575110"/>
          </a:xfrm>
          <a:prstGeom prst="rect">
            <a:avLst/>
          </a:prstGeom>
        </p:spPr>
      </p:pic>
      <p:pic>
        <p:nvPicPr>
          <p:cNvPr id="9" name="Image 8" descr="Théo Content 2.jpg"/>
          <p:cNvPicPr>
            <a:picLocks noChangeAspect="1"/>
          </p:cNvPicPr>
          <p:nvPr/>
        </p:nvPicPr>
        <p:blipFill>
          <a:blip r:embed="rId5" cstate="print"/>
          <a:stretch>
            <a:fillRect/>
          </a:stretch>
        </p:blipFill>
        <p:spPr>
          <a:xfrm>
            <a:off x="0" y="1928802"/>
            <a:ext cx="2066145" cy="4429132"/>
          </a:xfrm>
          <a:prstGeom prst="rect">
            <a:avLst/>
          </a:prstGeom>
        </p:spPr>
      </p:pic>
      <p:sp>
        <p:nvSpPr>
          <p:cNvPr id="8" name="Rectangle à coins arrondis 7"/>
          <p:cNvSpPr/>
          <p:nvPr>
            <p:custDataLst>
              <p:tags r:id="rId1"/>
            </p:custDataLst>
          </p:nvPr>
        </p:nvSpPr>
        <p:spPr>
          <a:xfrm>
            <a:off x="539552" y="332656"/>
            <a:ext cx="8136904" cy="1152128"/>
          </a:xfrm>
          <a:prstGeom prst="wedgeRoundRectCallout">
            <a:avLst>
              <a:gd name="adj1" fmla="val 41099"/>
              <a:gd name="adj2" fmla="val 186844"/>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Mais Théo, c’est quoi exactement la Bible?</a:t>
            </a:r>
            <a:endParaRPr lang="fr-CA" sz="2800" b="1" dirty="0">
              <a:solidFill>
                <a:schemeClr val="tx1"/>
              </a:solidFill>
            </a:endParaRPr>
          </a:p>
        </p:txBody>
      </p:sp>
      <p:sp>
        <p:nvSpPr>
          <p:cNvPr id="10" name="Rectangle à coins arrondis 9"/>
          <p:cNvSpPr/>
          <p:nvPr>
            <p:custDataLst>
              <p:tags r:id="rId2"/>
            </p:custDataLst>
          </p:nvPr>
        </p:nvSpPr>
        <p:spPr>
          <a:xfrm>
            <a:off x="2051720" y="1772816"/>
            <a:ext cx="4464496" cy="4392488"/>
          </a:xfrm>
          <a:prstGeom prst="wedgeRoundRectCallout">
            <a:avLst>
              <a:gd name="adj1" fmla="val -60129"/>
              <a:gd name="adj2" fmla="val -18171"/>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La Bible, Sophie, c’est comme une bibliothèque. </a:t>
            </a:r>
          </a:p>
          <a:p>
            <a:pPr algn="ctr"/>
            <a:r>
              <a:rPr lang="fr-CA" sz="2800" b="1" dirty="0" smtClean="0">
                <a:solidFill>
                  <a:schemeClr val="tx1"/>
                </a:solidFill>
              </a:rPr>
              <a:t>Plusieurs livres racontant l’expérience de celles et ceux qui ont rencontré Dieu.</a:t>
            </a:r>
          </a:p>
          <a:p>
            <a:pPr algn="ctr"/>
            <a:r>
              <a:rPr lang="fr-CA" sz="2800" b="1" dirty="0" smtClean="0">
                <a:solidFill>
                  <a:schemeClr val="tx1"/>
                </a:solidFill>
              </a:rPr>
              <a:t>Dans ces livres, il y a plusieurs manières de parler. </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Théo Content 2.jpg"/>
          <p:cNvPicPr>
            <a:picLocks noChangeAspect="1"/>
          </p:cNvPicPr>
          <p:nvPr/>
        </p:nvPicPr>
        <p:blipFill>
          <a:blip r:embed="rId4" cstate="print"/>
          <a:stretch>
            <a:fillRect/>
          </a:stretch>
        </p:blipFill>
        <p:spPr>
          <a:xfrm>
            <a:off x="0" y="2428868"/>
            <a:ext cx="2066145" cy="4429132"/>
          </a:xfrm>
          <a:prstGeom prst="rect">
            <a:avLst/>
          </a:prstGeom>
        </p:spPr>
      </p:pic>
      <p:pic>
        <p:nvPicPr>
          <p:cNvPr id="9" name="Image 8" descr="Sophie joyeuse.jpg"/>
          <p:cNvPicPr>
            <a:picLocks noChangeAspect="1"/>
          </p:cNvPicPr>
          <p:nvPr/>
        </p:nvPicPr>
        <p:blipFill>
          <a:blip r:embed="rId5" cstate="print"/>
          <a:stretch>
            <a:fillRect/>
          </a:stretch>
        </p:blipFill>
        <p:spPr>
          <a:xfrm>
            <a:off x="7082362" y="3282890"/>
            <a:ext cx="2061638" cy="3575110"/>
          </a:xfrm>
          <a:prstGeom prst="rect">
            <a:avLst/>
          </a:prstGeom>
        </p:spPr>
      </p:pic>
      <p:sp>
        <p:nvSpPr>
          <p:cNvPr id="8" name="Rectangle à coins arrondis 7"/>
          <p:cNvSpPr/>
          <p:nvPr>
            <p:custDataLst>
              <p:tags r:id="rId1"/>
            </p:custDataLst>
          </p:nvPr>
        </p:nvSpPr>
        <p:spPr>
          <a:xfrm>
            <a:off x="539552" y="332656"/>
            <a:ext cx="8136904" cy="1152128"/>
          </a:xfrm>
          <a:prstGeom prst="wedgeRoundRectCallout">
            <a:avLst>
              <a:gd name="adj1" fmla="val 39339"/>
              <a:gd name="adj2" fmla="val 203100"/>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Ah oui! Comme quoi?</a:t>
            </a:r>
            <a:endParaRPr lang="fr-CA" sz="2800" b="1" dirty="0">
              <a:solidFill>
                <a:schemeClr val="tx1"/>
              </a:solidFill>
            </a:endParaRPr>
          </a:p>
        </p:txBody>
      </p:sp>
      <p:sp>
        <p:nvSpPr>
          <p:cNvPr id="10" name="Rectangle à coins arrondis 9"/>
          <p:cNvSpPr/>
          <p:nvPr>
            <p:custDataLst>
              <p:tags r:id="rId2"/>
            </p:custDataLst>
          </p:nvPr>
        </p:nvSpPr>
        <p:spPr>
          <a:xfrm>
            <a:off x="2051720" y="1772816"/>
            <a:ext cx="4032448" cy="4392488"/>
          </a:xfrm>
          <a:prstGeom prst="wedgeRoundRectCallout">
            <a:avLst>
              <a:gd name="adj1" fmla="val -60068"/>
              <a:gd name="adj2" fmla="val -17873"/>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Des témoins racontent leur histoire par des poèmes, des récits, des comparaisons, etc.</a:t>
            </a:r>
          </a:p>
          <a:p>
            <a:pPr algn="ctr"/>
            <a:r>
              <a:rPr lang="fr-CA" sz="2800" b="1" dirty="0" smtClean="0">
                <a:solidFill>
                  <a:schemeClr val="tx1"/>
                </a:solidFill>
              </a:rPr>
              <a:t>Les livres sont classés en deux partie, l’Ancien Testament et le Nouveau Testament.</a:t>
            </a:r>
            <a:endParaRPr lang="fr-CA" sz="2800" dirty="0"/>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descr="Sophie joyeuse.jpg"/>
          <p:cNvPicPr>
            <a:picLocks noChangeAspect="1"/>
          </p:cNvPicPr>
          <p:nvPr/>
        </p:nvPicPr>
        <p:blipFill>
          <a:blip r:embed="rId4" cstate="print"/>
          <a:stretch>
            <a:fillRect/>
          </a:stretch>
        </p:blipFill>
        <p:spPr>
          <a:xfrm>
            <a:off x="7082362" y="3282890"/>
            <a:ext cx="2061638" cy="3575110"/>
          </a:xfrm>
          <a:prstGeom prst="rect">
            <a:avLst/>
          </a:prstGeom>
        </p:spPr>
      </p:pic>
      <p:pic>
        <p:nvPicPr>
          <p:cNvPr id="9" name="Image 8" descr="Théo Content 2.jpg"/>
          <p:cNvPicPr>
            <a:picLocks noChangeAspect="1"/>
          </p:cNvPicPr>
          <p:nvPr/>
        </p:nvPicPr>
        <p:blipFill>
          <a:blip r:embed="rId5" cstate="print"/>
          <a:stretch>
            <a:fillRect/>
          </a:stretch>
        </p:blipFill>
        <p:spPr>
          <a:xfrm>
            <a:off x="0" y="2571744"/>
            <a:ext cx="2066145" cy="4429132"/>
          </a:xfrm>
          <a:prstGeom prst="rect">
            <a:avLst/>
          </a:prstGeom>
        </p:spPr>
      </p:pic>
      <p:sp>
        <p:nvSpPr>
          <p:cNvPr id="8" name="Rectangle à coins arrondis 7"/>
          <p:cNvSpPr/>
          <p:nvPr>
            <p:custDataLst>
              <p:tags r:id="rId1"/>
            </p:custDataLst>
          </p:nvPr>
        </p:nvSpPr>
        <p:spPr>
          <a:xfrm>
            <a:off x="539552" y="332656"/>
            <a:ext cx="8136904" cy="1152128"/>
          </a:xfrm>
          <a:prstGeom prst="wedgeRoundRectCallout">
            <a:avLst>
              <a:gd name="adj1" fmla="val 41370"/>
              <a:gd name="adj2" fmla="val 193538"/>
              <a:gd name="adj3" fmla="val 16667"/>
            </a:avLst>
          </a:prstGeom>
          <a:solidFill>
            <a:srgbClr val="EA68D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C’est quoi la différence Théo?</a:t>
            </a:r>
            <a:endParaRPr lang="fr-CA" sz="2800" b="1" dirty="0">
              <a:solidFill>
                <a:schemeClr val="tx1"/>
              </a:solidFill>
            </a:endParaRPr>
          </a:p>
        </p:txBody>
      </p:sp>
      <p:sp>
        <p:nvSpPr>
          <p:cNvPr id="10" name="Rectangle à coins arrondis 9"/>
          <p:cNvSpPr/>
          <p:nvPr>
            <p:custDataLst>
              <p:tags r:id="rId2"/>
            </p:custDataLst>
          </p:nvPr>
        </p:nvSpPr>
        <p:spPr>
          <a:xfrm>
            <a:off x="2051720" y="1772816"/>
            <a:ext cx="4968552" cy="4392488"/>
          </a:xfrm>
          <a:prstGeom prst="wedgeRoundRectCallout">
            <a:avLst>
              <a:gd name="adj1" fmla="val -57460"/>
              <a:gd name="adj2" fmla="val 19494"/>
              <a:gd name="adj3" fmla="val 16667"/>
            </a:avLst>
          </a:prstGeom>
          <a:solidFill>
            <a:srgbClr val="05FF7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800" b="1" dirty="0" smtClean="0">
                <a:solidFill>
                  <a:schemeClr val="tx1"/>
                </a:solidFill>
              </a:rPr>
              <a:t>Disons que l’Ancien Testament  raconte l’histoire d’amour entre Dieu et les premiers croyants. Jésus n’est pas encore né.</a:t>
            </a:r>
          </a:p>
          <a:p>
            <a:pPr algn="ctr"/>
            <a:r>
              <a:rPr lang="fr-CA" sz="2800" b="1" dirty="0" smtClean="0">
                <a:solidFill>
                  <a:schemeClr val="tx1"/>
                </a:solidFill>
              </a:rPr>
              <a:t>Le Nouveau Testament parle de Jésus et des premières communautés  de chrétiens, les baptisés.</a:t>
            </a:r>
          </a:p>
        </p:txBody>
      </p:sp>
    </p:spTree>
    <p:extLst>
      <p:ext uri="{BB962C8B-B14F-4D97-AF65-F5344CB8AC3E}">
        <p14:creationId xmlns:p14="http://schemas.microsoft.com/office/powerpoint/2010/main" xmlns="" val="342085007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1"/>
</p:tagLst>
</file>

<file path=ppt/tags/tag2.xml><?xml version="1.0" encoding="utf-8"?>
<p:tagLst xmlns:a="http://schemas.openxmlformats.org/drawingml/2006/main" xmlns:r="http://schemas.openxmlformats.org/officeDocument/2006/relationships" xmlns:p="http://schemas.openxmlformats.org/presentationml/2006/main">
  <p:tag name="NUM" val="3"/>
</p:tagLst>
</file>

<file path=ppt/tags/tag20.xml><?xml version="1.0" encoding="utf-8"?>
<p:tagLst xmlns:a="http://schemas.openxmlformats.org/drawingml/2006/main" xmlns:r="http://schemas.openxmlformats.org/officeDocument/2006/relationships" xmlns:p="http://schemas.openxmlformats.org/presentationml/2006/main">
  <p:tag name="NUM" val="2"/>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7.xml><?xml version="1.0" encoding="utf-8"?>
<p:tagLst xmlns:a="http://schemas.openxmlformats.org/drawingml/2006/main" xmlns:r="http://schemas.openxmlformats.org/officeDocument/2006/relationships" xmlns:p="http://schemas.openxmlformats.org/presentationml/2006/main">
  <p:tag name="NUM" val="3"/>
</p:tagLst>
</file>

<file path=ppt/tags/tag28.xml><?xml version="1.0" encoding="utf-8"?>
<p:tagLst xmlns:a="http://schemas.openxmlformats.org/drawingml/2006/main" xmlns:r="http://schemas.openxmlformats.org/officeDocument/2006/relationships" xmlns:p="http://schemas.openxmlformats.org/presentationml/2006/main">
  <p:tag name="NUM" val="3"/>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30.xml><?xml version="1.0" encoding="utf-8"?>
<p:tagLst xmlns:a="http://schemas.openxmlformats.org/drawingml/2006/main" xmlns:r="http://schemas.openxmlformats.org/officeDocument/2006/relationships" xmlns:p="http://schemas.openxmlformats.org/presentationml/2006/main">
  <p:tag name="NUM" val="3"/>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2"/>
</p:tagLst>
</file>

<file path=ppt/tags/tag34.xml><?xml version="1.0" encoding="utf-8"?>
<p:tagLst xmlns:a="http://schemas.openxmlformats.org/drawingml/2006/main" xmlns:r="http://schemas.openxmlformats.org/officeDocument/2006/relationships" xmlns:p="http://schemas.openxmlformats.org/presentationml/2006/main">
  <p:tag name="NUM" val="3"/>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2645</TotalTime>
  <Words>1537</Words>
  <Application>Microsoft Office PowerPoint</Application>
  <PresentationFormat>Affichage à l'écran (4:3)</PresentationFormat>
  <Paragraphs>138</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Démarche de préparation à la première des communions.</vt:lpstr>
      <vt:lpstr>2- Sur la route des rencontres… Jésus mon ami.</vt:lpstr>
      <vt:lpstr>Diapositive 3</vt:lpstr>
      <vt:lpstr>Diapositive 4</vt:lpstr>
      <vt:lpstr>Questions d’enquête…</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Questions sur le récit… (Jean Baptise Jésus)</vt:lpstr>
      <vt:lpstr>Diapositive 20</vt:lpstr>
      <vt:lpstr>Diapositive 21</vt:lpstr>
      <vt:lpstr>Diapositive 22</vt:lpstr>
      <vt:lpstr>Diapositive 23</vt:lpstr>
      <vt:lpstr>Questions sur le récit… (Jésus appelle ses disciples)</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Le buisson ardent  Selon le livre de l’Exode chapitre 2,11-3,22</vt:lpstr>
      <vt:lpstr>Diapositive 36</vt:lpstr>
      <vt:lpstr>Diapositive 37</vt:lpstr>
      <vt:lpstr>Diapositive 38</vt:lpstr>
      <vt:lpstr>Diapositive 39</vt:lpstr>
      <vt:lpstr>Questions sur les récits… (Esclave en Égypte et le buisson ardent)</vt:lpstr>
      <vt:lpstr>Diapositive 41</vt:lpstr>
      <vt:lpstr>Diapositive 42</vt:lpstr>
      <vt:lpstr>Temps d’intériorité</vt:lpstr>
      <vt:lpstr>Diapositive 44</vt:lpstr>
      <vt:lpstr>Diapositive 45</vt:lpstr>
      <vt:lpstr>Diapositive 46</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Démarche de préparation à la première des communions.</dc:title>
  <dc:creator>Steeve Tremblay</dc:creator>
  <cp:lastModifiedBy>Steeve Tremblay</cp:lastModifiedBy>
  <cp:revision>286</cp:revision>
  <dcterms:created xsi:type="dcterms:W3CDTF">2017-03-07T18:51:19Z</dcterms:created>
  <dcterms:modified xsi:type="dcterms:W3CDTF">2022-07-11T18:45:27Z</dcterms:modified>
</cp:coreProperties>
</file>