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68" r:id="rId3"/>
    <p:sldId id="269" r:id="rId4"/>
    <p:sldId id="290" r:id="rId5"/>
    <p:sldId id="271" r:id="rId6"/>
    <p:sldId id="291" r:id="rId7"/>
    <p:sldId id="297" r:id="rId8"/>
    <p:sldId id="298" r:id="rId9"/>
    <p:sldId id="299" r:id="rId10"/>
    <p:sldId id="300" r:id="rId11"/>
    <p:sldId id="301" r:id="rId12"/>
    <p:sldId id="293" r:id="rId13"/>
    <p:sldId id="296" r:id="rId14"/>
    <p:sldId id="295" r:id="rId15"/>
    <p:sldId id="281" r:id="rId16"/>
    <p:sldId id="285" r:id="rId17"/>
    <p:sldId id="286" r:id="rId18"/>
    <p:sldId id="287" r:id="rId19"/>
    <p:sldId id="288" r:id="rId20"/>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8D7"/>
    <a:srgbClr val="15FF7F"/>
    <a:srgbClr val="E856D3"/>
    <a:srgbClr val="C71BAE"/>
    <a:srgbClr val="0718B5"/>
    <a:srgbClr val="004CBC"/>
    <a:srgbClr val="0058DA"/>
    <a:srgbClr val="E438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CEA6E314-5AEB-4DE5-B3B8-7F5914E4E4B0}" type="datetimeFigureOut">
              <a:rPr lang="fr-CA" smtClean="0"/>
              <a:pPr/>
              <a:t>2022-07-11</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CDD0929-40E7-4B26-BAFF-23F556E51506}" type="slidenum">
              <a:rPr lang="fr-CA" smtClean="0"/>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F058137-90F6-4247-B04D-7BFA002A16F5}" type="datetimeFigureOut">
              <a:rPr lang="fr-CA" smtClean="0"/>
              <a:pPr/>
              <a:t>2022-07-11</a:t>
            </a:fld>
            <a:endParaRPr lang="fr-CA"/>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9794CA-53B0-48CD-A7AC-20C360E3A365}"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009794CA-53B0-48CD-A7AC-20C360E3A365}" type="slidenum">
              <a:rPr lang="fr-CA" smtClean="0"/>
              <a:pPr/>
              <a:t>6</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AD29-A6E6-49C1-8456-2309F832878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9.jpeg"/><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CA" b="1" dirty="0" smtClean="0"/>
              <a:t>Démarche de préparation à la première des communions.</a:t>
            </a:r>
            <a:endParaRPr lang="fr-CA" b="1" dirty="0"/>
          </a:p>
        </p:txBody>
      </p:sp>
      <p:pic>
        <p:nvPicPr>
          <p:cNvPr id="1029" name="Picture 5" descr="Résultats de recherche d'images pour « première communion »"/>
          <p:cNvPicPr>
            <a:picLocks noChangeAspect="1" noChangeArrowheads="1"/>
          </p:cNvPicPr>
          <p:nvPr/>
        </p:nvPicPr>
        <p:blipFill>
          <a:blip r:embed="rId2" cstate="print"/>
          <a:srcRect/>
          <a:stretch>
            <a:fillRect/>
          </a:stretch>
        </p:blipFill>
        <p:spPr bwMode="auto">
          <a:xfrm>
            <a:off x="3131840" y="1700808"/>
            <a:ext cx="2952328" cy="2952328"/>
          </a:xfrm>
          <a:prstGeom prst="rect">
            <a:avLst/>
          </a:prstGeom>
          <a:noFill/>
        </p:spPr>
      </p:pic>
      <p:sp>
        <p:nvSpPr>
          <p:cNvPr id="4" name="ZoneTexte 3"/>
          <p:cNvSpPr txBox="1"/>
          <p:nvPr/>
        </p:nvSpPr>
        <p:spPr>
          <a:xfrm>
            <a:off x="1403648" y="4869160"/>
            <a:ext cx="6408712" cy="954107"/>
          </a:xfrm>
          <a:prstGeom prst="rect">
            <a:avLst/>
          </a:prstGeom>
          <a:noFill/>
        </p:spPr>
        <p:txBody>
          <a:bodyPr wrap="square" rtlCol="0">
            <a:spAutoFit/>
          </a:bodyPr>
          <a:lstStyle/>
          <a:p>
            <a:pPr algn="ctr"/>
            <a:r>
              <a:rPr lang="fr-CA" sz="2800" b="1" dirty="0" smtClean="0">
                <a:solidFill>
                  <a:srgbClr val="0718B5"/>
                </a:solidFill>
                <a:latin typeface="Arial" pitchFamily="34" charset="0"/>
                <a:cs typeface="Arial" pitchFamily="34" charset="0"/>
              </a:rPr>
              <a:t>Sur la route des rencontres </a:t>
            </a:r>
          </a:p>
          <a:p>
            <a:pPr algn="ctr"/>
            <a:r>
              <a:rPr lang="fr-CA" sz="2800" b="1" dirty="0" smtClean="0">
                <a:solidFill>
                  <a:srgbClr val="0718B5"/>
                </a:solidFill>
                <a:latin typeface="Arial" pitchFamily="34" charset="0"/>
                <a:cs typeface="Arial" pitchFamily="34" charset="0"/>
              </a:rPr>
              <a:t>Étape 3</a:t>
            </a:r>
            <a:endParaRPr lang="fr-CA" sz="2800" b="1" dirty="0">
              <a:solidFill>
                <a:srgbClr val="0718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calme la tempête.jpg"/>
          <p:cNvPicPr>
            <a:picLocks noChangeAspect="1"/>
          </p:cNvPicPr>
          <p:nvPr/>
        </p:nvPicPr>
        <p:blipFill>
          <a:blip r:embed="rId2" cstate="print"/>
          <a:stretch>
            <a:fillRect/>
          </a:stretch>
        </p:blipFill>
        <p:spPr>
          <a:xfrm>
            <a:off x="0" y="0"/>
            <a:ext cx="9144000" cy="4430708"/>
          </a:xfrm>
          <a:prstGeom prst="rect">
            <a:avLst/>
          </a:prstGeom>
        </p:spPr>
      </p:pic>
      <p:sp>
        <p:nvSpPr>
          <p:cNvPr id="3" name="Espace réservé du contenu 2"/>
          <p:cNvSpPr>
            <a:spLocks noGrp="1"/>
          </p:cNvSpPr>
          <p:nvPr>
            <p:ph idx="1"/>
          </p:nvPr>
        </p:nvSpPr>
        <p:spPr>
          <a:xfrm>
            <a:off x="0" y="4429132"/>
            <a:ext cx="9144000" cy="2428868"/>
          </a:xfrm>
          <a:solidFill>
            <a:schemeClr val="tx2">
              <a:lumMod val="60000"/>
              <a:lumOff val="40000"/>
              <a:alpha val="40000"/>
            </a:schemeClr>
          </a:solidFill>
        </p:spPr>
        <p:txBody>
          <a:bodyPr>
            <a:normAutofit fontScale="92500" lnSpcReduction="10000"/>
          </a:bodyPr>
          <a:lstStyle/>
          <a:p>
            <a:pPr>
              <a:buNone/>
            </a:pPr>
            <a:r>
              <a:rPr lang="fr-CA" dirty="0" smtClean="0"/>
              <a:t>Les amis de Jésus étaient terrifiés par la tempête. </a:t>
            </a:r>
          </a:p>
          <a:p>
            <a:pPr>
              <a:buNone/>
            </a:pPr>
            <a:r>
              <a:rPr lang="fr-CA" dirty="0" smtClean="0"/>
              <a:t>Alors, ils réveillèrent Jésus qui continuait de dormir paisiblement!</a:t>
            </a:r>
          </a:p>
          <a:p>
            <a:pPr>
              <a:buNone/>
            </a:pPr>
            <a:r>
              <a:rPr lang="fr-CA" dirty="0" smtClean="0"/>
              <a:t>Jésus se leva et dit : « Pourquoi avez-vous aussi peur? N’avez-vous pas confiance en moi? »</a:t>
            </a:r>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calme la tempête.jpg"/>
          <p:cNvPicPr>
            <a:picLocks noChangeAspect="1"/>
          </p:cNvPicPr>
          <p:nvPr/>
        </p:nvPicPr>
        <p:blipFill>
          <a:blip r:embed="rId2" cstate="print"/>
          <a:stretch>
            <a:fillRect/>
          </a:stretch>
        </p:blipFill>
        <p:spPr>
          <a:xfrm>
            <a:off x="0" y="0"/>
            <a:ext cx="9144000" cy="4430708"/>
          </a:xfrm>
          <a:prstGeom prst="rect">
            <a:avLst/>
          </a:prstGeom>
        </p:spPr>
      </p:pic>
      <p:sp>
        <p:nvSpPr>
          <p:cNvPr id="3" name="Espace réservé du contenu 2"/>
          <p:cNvSpPr>
            <a:spLocks noGrp="1"/>
          </p:cNvSpPr>
          <p:nvPr>
            <p:ph idx="1"/>
          </p:nvPr>
        </p:nvSpPr>
        <p:spPr>
          <a:xfrm>
            <a:off x="0" y="4357694"/>
            <a:ext cx="9144000" cy="2500306"/>
          </a:xfrm>
          <a:solidFill>
            <a:schemeClr val="tx2">
              <a:lumMod val="60000"/>
              <a:lumOff val="40000"/>
              <a:alpha val="40000"/>
            </a:schemeClr>
          </a:solidFill>
        </p:spPr>
        <p:txBody>
          <a:bodyPr>
            <a:normAutofit fontScale="92500" lnSpcReduction="20000"/>
          </a:bodyPr>
          <a:lstStyle/>
          <a:p>
            <a:pPr>
              <a:buNone/>
            </a:pPr>
            <a:r>
              <a:rPr lang="fr-CA" dirty="0" smtClean="0"/>
              <a:t>Et s’adressant au vent et aux vagues, il leur dit : « </a:t>
            </a:r>
            <a:r>
              <a:rPr lang="fr-CA" dirty="0" smtClean="0">
                <a:solidFill>
                  <a:schemeClr val="tx2"/>
                </a:solidFill>
              </a:rPr>
              <a:t>Tout doux! Calmez-vous… </a:t>
            </a:r>
            <a:r>
              <a:rPr lang="fr-CA" dirty="0" smtClean="0"/>
              <a:t>»</a:t>
            </a:r>
          </a:p>
          <a:p>
            <a:pPr>
              <a:buNone/>
            </a:pPr>
            <a:r>
              <a:rPr lang="fr-CA" dirty="0" smtClean="0"/>
              <a:t>Immédiatement, l’orage se calma et les eaux s’apaisèrent.</a:t>
            </a:r>
          </a:p>
          <a:p>
            <a:pPr>
              <a:buNone/>
            </a:pPr>
            <a:r>
              <a:rPr lang="fr-CA" dirty="0" smtClean="0"/>
              <a:t>Les amis de Jésus étaient très étonnés et même saisis de crainte, ils se disaient : « </a:t>
            </a:r>
            <a:r>
              <a:rPr lang="fr-CA" dirty="0" smtClean="0">
                <a:solidFill>
                  <a:schemeClr val="tx2"/>
                </a:solidFill>
              </a:rPr>
              <a:t>Qui est donc ce Jésus pour que même le vent et la mer lui obéissent?</a:t>
            </a:r>
            <a:r>
              <a:rPr lang="fr-CA" dirty="0" smtClean="0"/>
              <a:t> »</a:t>
            </a:r>
            <a:endParaRPr lang="fr-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28184"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b="1" dirty="0" smtClean="0"/>
              <a:t>Questions sur le récit…</a:t>
            </a:r>
            <a:br>
              <a:rPr lang="fr-CA" b="1" dirty="0" smtClean="0"/>
            </a:br>
            <a:r>
              <a:rPr lang="fr-CA" b="1" dirty="0" smtClean="0"/>
              <a:t>(Jésus calme la tempête)</a:t>
            </a:r>
            <a:endParaRPr lang="fr-CA" b="1" dirty="0"/>
          </a:p>
        </p:txBody>
      </p:sp>
      <p:sp>
        <p:nvSpPr>
          <p:cNvPr id="6" name="Espace réservé du contenu 5"/>
          <p:cNvSpPr>
            <a:spLocks noGrp="1"/>
          </p:cNvSpPr>
          <p:nvPr>
            <p:ph idx="1"/>
            <p:custDataLst>
              <p:tags r:id="rId2"/>
            </p:custDataLst>
          </p:nvPr>
        </p:nvSpPr>
        <p:spPr>
          <a:xfrm>
            <a:off x="0" y="1988840"/>
            <a:ext cx="9144000" cy="4869160"/>
          </a:xfrm>
        </p:spPr>
        <p:txBody>
          <a:bodyPr>
            <a:normAutofit lnSpcReduction="10000"/>
          </a:bodyPr>
          <a:lstStyle/>
          <a:p>
            <a:pPr marL="0" indent="0">
              <a:buNone/>
            </a:pPr>
            <a:r>
              <a:rPr lang="fr-CA" dirty="0" smtClean="0"/>
              <a:t>1- Comment réagissent les apôtres pendant la tempête? (émotions)</a:t>
            </a:r>
          </a:p>
          <a:p>
            <a:pPr>
              <a:buFontTx/>
              <a:buChar char="-"/>
            </a:pPr>
            <a:r>
              <a:rPr lang="fr-CA" dirty="0" smtClean="0"/>
              <a:t>Que </a:t>
            </a:r>
            <a:r>
              <a:rPr lang="fr-CA" dirty="0" err="1" smtClean="0"/>
              <a:t>font-ils</a:t>
            </a:r>
            <a:r>
              <a:rPr lang="fr-CA" dirty="0" smtClean="0"/>
              <a:t>?</a:t>
            </a:r>
          </a:p>
          <a:p>
            <a:pPr>
              <a:buFontTx/>
              <a:buChar char="-"/>
            </a:pPr>
            <a:endParaRPr lang="fr-CA" dirty="0" smtClean="0"/>
          </a:p>
          <a:p>
            <a:pPr marL="0" indent="0">
              <a:buNone/>
            </a:pPr>
            <a:r>
              <a:rPr lang="fr-CA" dirty="0" smtClean="0"/>
              <a:t>2- Comment Jésus réagit-t-il?</a:t>
            </a:r>
          </a:p>
          <a:p>
            <a:pPr marL="0" indent="0">
              <a:buNone/>
            </a:pPr>
            <a:endParaRPr lang="fr-CA" dirty="0"/>
          </a:p>
          <a:p>
            <a:pPr marL="0" indent="0">
              <a:buNone/>
            </a:pPr>
            <a:r>
              <a:rPr lang="fr-CA" dirty="0" smtClean="0"/>
              <a:t>3- Face aux tempêtes de nos vies (tempêtes intérieures : peines, peurs, inquiétudes…), quels conseils Jésus nous donne-t-il?</a:t>
            </a:r>
          </a:p>
          <a:p>
            <a:pPr marL="0" indent="0">
              <a:buNone/>
            </a:pP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Content.jpg"/>
          <p:cNvPicPr>
            <a:picLocks noChangeAspect="1"/>
          </p:cNvPicPr>
          <p:nvPr/>
        </p:nvPicPr>
        <p:blipFill>
          <a:blip r:embed="rId4" cstate="print"/>
          <a:stretch>
            <a:fillRect/>
          </a:stretch>
        </p:blipFill>
        <p:spPr>
          <a:xfrm>
            <a:off x="7286644" y="2643182"/>
            <a:ext cx="2066156" cy="4429156"/>
          </a:xfrm>
          <a:prstGeom prst="rect">
            <a:avLst/>
          </a:prstGeom>
        </p:spPr>
      </p:pic>
      <p:pic>
        <p:nvPicPr>
          <p:cNvPr id="10" name="Image 9" descr="Sophie sérieuse.jpg"/>
          <p:cNvPicPr>
            <a:picLocks noChangeAspect="1"/>
          </p:cNvPicPr>
          <p:nvPr/>
        </p:nvPicPr>
        <p:blipFill>
          <a:blip r:embed="rId5" cstate="print"/>
          <a:stretch>
            <a:fillRect/>
          </a:stretch>
        </p:blipFill>
        <p:spPr>
          <a:xfrm>
            <a:off x="0" y="2357430"/>
            <a:ext cx="1963551" cy="3712844"/>
          </a:xfrm>
          <a:prstGeom prst="rect">
            <a:avLst/>
          </a:prstGeom>
        </p:spPr>
      </p:pic>
      <p:sp>
        <p:nvSpPr>
          <p:cNvPr id="7" name="Rectangle à coins arrondis 6"/>
          <p:cNvSpPr/>
          <p:nvPr>
            <p:custDataLst>
              <p:tags r:id="rId1"/>
            </p:custDataLst>
          </p:nvPr>
        </p:nvSpPr>
        <p:spPr>
          <a:xfrm>
            <a:off x="2915816" y="332656"/>
            <a:ext cx="3672408" cy="2880320"/>
          </a:xfrm>
          <a:prstGeom prst="wedgeRoundRectCallout">
            <a:avLst>
              <a:gd name="adj1" fmla="val -80389"/>
              <a:gd name="adj2" fmla="val 42350"/>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Et toi? </a:t>
            </a:r>
          </a:p>
          <a:p>
            <a:pPr algn="ctr"/>
            <a:r>
              <a:rPr lang="fr-CA" sz="2800" b="1" dirty="0" smtClean="0">
                <a:solidFill>
                  <a:schemeClr val="tx1"/>
                </a:solidFill>
                <a:latin typeface="Arial" pitchFamily="34" charset="0"/>
                <a:cs typeface="Arial" pitchFamily="34" charset="0"/>
              </a:rPr>
              <a:t>Est-ce qu’il t’arrive de vivre des tempêtes à l’intérieur de toi?</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1979712" y="3573016"/>
            <a:ext cx="4680520" cy="2664296"/>
          </a:xfrm>
          <a:prstGeom prst="wedgeRoundRectCallout">
            <a:avLst>
              <a:gd name="adj1" fmla="val 66350"/>
              <a:gd name="adj2" fmla="val -11277"/>
              <a:gd name="adj3" fmla="val 16667"/>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Moi ça m’arrive…</a:t>
            </a:r>
          </a:p>
          <a:p>
            <a:pPr algn="ctr"/>
            <a:r>
              <a:rPr lang="fr-CA" sz="2800" b="1" dirty="0" smtClean="0">
                <a:solidFill>
                  <a:schemeClr val="tx1"/>
                </a:solidFill>
                <a:latin typeface="Arial" pitchFamily="34" charset="0"/>
                <a:cs typeface="Arial" pitchFamily="34" charset="0"/>
              </a:rPr>
              <a:t>Je confie mes tempêtes à Jésus et je lui demande de les calmer…</a:t>
            </a:r>
            <a:endParaRPr lang="fr-CA" sz="28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 2.jpg"/>
          <p:cNvPicPr>
            <a:picLocks noChangeAspect="1"/>
          </p:cNvPicPr>
          <p:nvPr/>
        </p:nvPicPr>
        <p:blipFill>
          <a:blip r:embed="rId4" cstate="print"/>
          <a:stretch>
            <a:fillRect/>
          </a:stretch>
        </p:blipFill>
        <p:spPr>
          <a:xfrm>
            <a:off x="1285852" y="3286124"/>
            <a:ext cx="1776168" cy="3807518"/>
          </a:xfrm>
          <a:prstGeom prst="rect">
            <a:avLst/>
          </a:prstGeom>
        </p:spPr>
      </p:pic>
      <p:pic>
        <p:nvPicPr>
          <p:cNvPr id="8" name="Image 7" descr="Sophie sérieuse 2.jpg"/>
          <p:cNvPicPr>
            <a:picLocks noChangeAspect="1"/>
          </p:cNvPicPr>
          <p:nvPr/>
        </p:nvPicPr>
        <p:blipFill>
          <a:blip r:embed="rId5" cstate="print"/>
          <a:stretch>
            <a:fillRect/>
          </a:stretch>
        </p:blipFill>
        <p:spPr>
          <a:xfrm>
            <a:off x="6858016" y="3571876"/>
            <a:ext cx="1737879" cy="3286124"/>
          </a:xfrm>
          <a:prstGeom prst="rect">
            <a:avLst/>
          </a:prstGeom>
        </p:spPr>
      </p:pic>
      <p:sp>
        <p:nvSpPr>
          <p:cNvPr id="6" name="Rectangle à coins arrondis 5"/>
          <p:cNvSpPr/>
          <p:nvPr>
            <p:custDataLst>
              <p:tags r:id="rId1"/>
            </p:custDataLst>
          </p:nvPr>
        </p:nvSpPr>
        <p:spPr>
          <a:xfrm>
            <a:off x="395536" y="260648"/>
            <a:ext cx="4680520" cy="3096344"/>
          </a:xfrm>
          <a:prstGeom prst="wedgeRoundRectCallout">
            <a:avLst>
              <a:gd name="adj1" fmla="val 3694"/>
              <a:gd name="adj2" fmla="val 70396"/>
              <a:gd name="adj3" fmla="val 16667"/>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t’invite à faire comme moi.</a:t>
            </a:r>
          </a:p>
          <a:p>
            <a:pPr algn="ctr"/>
            <a:r>
              <a:rPr lang="fr-CA" sz="2800" b="1" dirty="0" smtClean="0">
                <a:solidFill>
                  <a:schemeClr val="tx1"/>
                </a:solidFill>
                <a:latin typeface="Arial" pitchFamily="34" charset="0"/>
                <a:cs typeface="Arial" pitchFamily="34" charset="0"/>
              </a:rPr>
              <a:t>Dessine un bateau et découpe des vagues. Sur chacune des vagues, tu inscris une tempête…</a:t>
            </a:r>
            <a:endParaRPr lang="fr-CA" sz="2800" b="1" dirty="0">
              <a:solidFill>
                <a:schemeClr val="tx1"/>
              </a:solidFill>
              <a:latin typeface="Arial" pitchFamily="34" charset="0"/>
              <a:cs typeface="Arial" pitchFamily="34" charset="0"/>
            </a:endParaRPr>
          </a:p>
        </p:txBody>
      </p:sp>
      <p:sp>
        <p:nvSpPr>
          <p:cNvPr id="7" name="Rectangle à coins arrondis 6"/>
          <p:cNvSpPr/>
          <p:nvPr>
            <p:custDataLst>
              <p:tags r:id="rId2"/>
            </p:custDataLst>
          </p:nvPr>
        </p:nvSpPr>
        <p:spPr>
          <a:xfrm>
            <a:off x="5214942" y="285728"/>
            <a:ext cx="3672408" cy="2880320"/>
          </a:xfrm>
          <a:prstGeom prst="wedgeRoundRectCallout">
            <a:avLst>
              <a:gd name="adj1" fmla="val -4246"/>
              <a:gd name="adj2" fmla="val 77186"/>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Comme mon inquiétude pour ma grand-mère.</a:t>
            </a:r>
          </a:p>
          <a:p>
            <a:pPr algn="ctr"/>
            <a:r>
              <a:rPr lang="fr-CA" sz="2800" b="1" dirty="0" smtClean="0">
                <a:solidFill>
                  <a:schemeClr val="tx1"/>
                </a:solidFill>
                <a:latin typeface="Arial" pitchFamily="34" charset="0"/>
                <a:cs typeface="Arial" pitchFamily="34" charset="0"/>
              </a:rPr>
              <a:t>Mais ça peut être aussi mes peurs, mes peines, etc.</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611560" y="-8772"/>
            <a:ext cx="2880320" cy="3008334"/>
          </a:xfrm>
          <a:effectLst>
            <a:softEdge rad="12700"/>
          </a:effectLst>
        </p:spPr>
      </p:pic>
      <p:sp>
        <p:nvSpPr>
          <p:cNvPr id="8" name="ZoneTexte 7"/>
          <p:cNvSpPr txBox="1"/>
          <p:nvPr/>
        </p:nvSpPr>
        <p:spPr>
          <a:xfrm>
            <a:off x="611560" y="3140968"/>
            <a:ext cx="7560840" cy="2862322"/>
          </a:xfrm>
          <a:prstGeom prst="rect">
            <a:avLst/>
          </a:prstGeom>
          <a:noFill/>
        </p:spPr>
        <p:txBody>
          <a:bodyPr wrap="square" rtlCol="0">
            <a:spAutoFit/>
          </a:bodyPr>
          <a:lstStyle/>
          <a:p>
            <a:r>
              <a:rPr lang="fr-CA" sz="3600" dirty="0" smtClean="0">
                <a:latin typeface="Arial" pitchFamily="34" charset="0"/>
                <a:cs typeface="Arial" pitchFamily="34" charset="0"/>
              </a:rPr>
              <a:t>Qu’est-ce que tu as découvert dans cette catéchèse?</a:t>
            </a:r>
          </a:p>
          <a:p>
            <a:r>
              <a:rPr lang="fr-CA" sz="3600" dirty="0" smtClean="0">
                <a:latin typeface="Arial" pitchFamily="34" charset="0"/>
                <a:cs typeface="Arial" pitchFamily="34" charset="0"/>
              </a:rPr>
              <a:t>Quelles sont les difficultés ou les peines que tu portes aujourd’hui?</a:t>
            </a:r>
          </a:p>
          <a:p>
            <a:r>
              <a:rPr lang="fr-CA" sz="3600" dirty="0" smtClean="0">
                <a:solidFill>
                  <a:srgbClr val="FF0000"/>
                </a:solidFill>
                <a:latin typeface="Arial" pitchFamily="34" charset="0"/>
                <a:cs typeface="Arial" pitchFamily="34" charset="0"/>
              </a:rPr>
              <a:t>(Cela vous servira pour la prière)</a:t>
            </a:r>
            <a:endParaRPr lang="fr-CA" sz="3600" dirty="0">
              <a:solidFill>
                <a:srgbClr val="FF0000"/>
              </a:solidFill>
              <a:latin typeface="Arial" pitchFamily="34" charset="0"/>
              <a:cs typeface="Arial" pitchFamily="34" charset="0"/>
            </a:endParaRPr>
          </a:p>
        </p:txBody>
      </p:sp>
      <p:sp>
        <p:nvSpPr>
          <p:cNvPr id="5" name="ZoneTexte 4"/>
          <p:cNvSpPr txBox="1"/>
          <p:nvPr/>
        </p:nvSpPr>
        <p:spPr>
          <a:xfrm>
            <a:off x="3491880" y="289981"/>
            <a:ext cx="5652120" cy="1384995"/>
          </a:xfrm>
          <a:prstGeom prst="rect">
            <a:avLst/>
          </a:prstGeom>
          <a:noFill/>
        </p:spPr>
        <p:txBody>
          <a:bodyPr wrap="square" rtlCol="0">
            <a:spAutoFit/>
          </a:bodyPr>
          <a:lstStyle/>
          <a:p>
            <a:r>
              <a:rPr lang="fr-CA" sz="2800" dirty="0" smtClean="0">
                <a:solidFill>
                  <a:srgbClr val="FF0000"/>
                </a:solidFill>
                <a:latin typeface="Arial" panose="020B0604020202020204" pitchFamily="34" charset="0"/>
                <a:cs typeface="Arial" panose="020B0604020202020204" pitchFamily="34" charset="0"/>
              </a:rPr>
              <a:t>RAPPEL IMPORTANT :</a:t>
            </a:r>
          </a:p>
          <a:p>
            <a:r>
              <a:rPr lang="fr-CA" sz="2800" dirty="0" smtClean="0">
                <a:solidFill>
                  <a:srgbClr val="FF0000"/>
                </a:solidFill>
                <a:latin typeface="Arial" panose="020B0604020202020204" pitchFamily="34" charset="0"/>
                <a:cs typeface="Arial" panose="020B0604020202020204" pitchFamily="34" charset="0"/>
              </a:rPr>
              <a:t>La démarche se réalise parent-enfant.</a:t>
            </a: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0" y="548680"/>
            <a:ext cx="9144000" cy="1206997"/>
          </a:xfrm>
        </p:spPr>
        <p:txBody>
          <a:bodyPr>
            <a:normAutofit/>
          </a:bodyPr>
          <a:lstStyle/>
          <a:p>
            <a:pPr algn="ctr"/>
            <a:r>
              <a:rPr lang="fr-CA" sz="6000" dirty="0" smtClean="0"/>
              <a:t>Temps d’intériorité</a:t>
            </a:r>
            <a:endParaRPr lang="fr-CA" sz="6000" dirty="0"/>
          </a:p>
        </p:txBody>
      </p:sp>
      <p:sp>
        <p:nvSpPr>
          <p:cNvPr id="7" name="Espace réservé du texte 6"/>
          <p:cNvSpPr>
            <a:spLocks noGrp="1"/>
          </p:cNvSpPr>
          <p:nvPr>
            <p:ph type="body" idx="1"/>
            <p:custDataLst>
              <p:tags r:id="rId2"/>
            </p:custDataLst>
          </p:nvPr>
        </p:nvSpPr>
        <p:spPr>
          <a:xfrm>
            <a:off x="2771800" y="3717032"/>
            <a:ext cx="5904655" cy="2880320"/>
          </a:xfrm>
        </p:spPr>
        <p:txBody>
          <a:bodyPr>
            <a:normAutofit/>
          </a:bodyPr>
          <a:lstStyle/>
          <a:p>
            <a:pPr algn="ctr"/>
            <a:r>
              <a:rPr lang="fr-CA" sz="3200" b="1" dirty="0" smtClean="0">
                <a:solidFill>
                  <a:schemeClr val="tx2">
                    <a:lumMod val="75000"/>
                  </a:schemeClr>
                </a:solidFill>
              </a:rPr>
              <a:t>Aujourd’hui, Seigneur, nous aimerions te confier nos noirceurs…</a:t>
            </a:r>
          </a:p>
          <a:p>
            <a:pPr algn="ctr"/>
            <a:r>
              <a:rPr lang="fr-CA" sz="3200" dirty="0" smtClean="0">
                <a:solidFill>
                  <a:srgbClr val="00B050"/>
                </a:solidFill>
              </a:rPr>
              <a:t>(Je confie ce que je trouve difficile, les peines…)</a:t>
            </a:r>
            <a:endParaRPr lang="fr-CA" sz="3200" b="1" dirty="0">
              <a:solidFill>
                <a:srgbClr val="00B050"/>
              </a:solidFill>
            </a:endParaRPr>
          </a:p>
        </p:txBody>
      </p:sp>
      <p:pic>
        <p:nvPicPr>
          <p:cNvPr id="10" name="Picture 3" descr="C:\Documents and Settings\IBM\Local Settings\Temporary Internet Files\Content.IE5\J5J7TTLY\MP900400173[1].jpg"/>
          <p:cNvPicPr>
            <a:picLocks noChangeAspect="1" noChangeArrowheads="1"/>
          </p:cNvPicPr>
          <p:nvPr>
            <p:custDataLst>
              <p:tags r:id="rId3"/>
            </p:custDataLst>
          </p:nvPr>
        </p:nvPicPr>
        <p:blipFill>
          <a:blip r:embed="rId5" cstate="print"/>
          <a:srcRect l="15331" r="13138"/>
          <a:stretch>
            <a:fillRect/>
          </a:stretch>
        </p:blipFill>
        <p:spPr bwMode="auto">
          <a:xfrm>
            <a:off x="0" y="3565356"/>
            <a:ext cx="2650724" cy="3292644"/>
          </a:xfrm>
          <a:prstGeom prst="rect">
            <a:avLst/>
          </a:prstGeom>
          <a:noFill/>
        </p:spPr>
      </p:pic>
      <p:sp>
        <p:nvSpPr>
          <p:cNvPr id="6" name="ZoneTexte 5"/>
          <p:cNvSpPr txBox="1"/>
          <p:nvPr/>
        </p:nvSpPr>
        <p:spPr>
          <a:xfrm>
            <a:off x="395536" y="2060848"/>
            <a:ext cx="3888432" cy="1200329"/>
          </a:xfrm>
          <a:prstGeom prst="rect">
            <a:avLst/>
          </a:prstGeom>
          <a:noFill/>
        </p:spPr>
        <p:txBody>
          <a:bodyPr wrap="square" rtlCol="0">
            <a:spAutoFit/>
          </a:bodyPr>
          <a:lstStyle/>
          <a:p>
            <a:r>
              <a:rPr lang="fr-CA" sz="2400" dirty="0" smtClean="0">
                <a:solidFill>
                  <a:srgbClr val="FF0000"/>
                </a:solidFill>
                <a:latin typeface="Arial" pitchFamily="34" charset="0"/>
                <a:cs typeface="Arial" pitchFamily="34" charset="0"/>
              </a:rPr>
              <a:t>(Tamisez la lumière et </a:t>
            </a:r>
          </a:p>
          <a:p>
            <a:r>
              <a:rPr lang="fr-CA" sz="2400" dirty="0" smtClean="0">
                <a:solidFill>
                  <a:srgbClr val="FF0000"/>
                </a:solidFill>
                <a:latin typeface="Arial" pitchFamily="34" charset="0"/>
                <a:cs typeface="Arial" pitchFamily="34" charset="0"/>
              </a:rPr>
              <a:t>allumez une chandelle </a:t>
            </a:r>
          </a:p>
          <a:p>
            <a:r>
              <a:rPr lang="fr-CA" sz="2400" dirty="0" smtClean="0">
                <a:solidFill>
                  <a:srgbClr val="FF0000"/>
                </a:solidFill>
                <a:latin typeface="Arial" pitchFamily="34" charset="0"/>
                <a:cs typeface="Arial" pitchFamily="34" charset="0"/>
              </a:rPr>
              <a:t>pour le moment de prière)</a:t>
            </a:r>
            <a:endParaRPr lang="fr-CA"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custDataLst>
              <p:tags r:id="rId1"/>
            </p:custDataLst>
          </p:nvPr>
        </p:nvSpPr>
        <p:spPr>
          <a:xfrm>
            <a:off x="2989942" y="908720"/>
            <a:ext cx="5904655" cy="4032448"/>
          </a:xfrm>
        </p:spPr>
        <p:txBody>
          <a:bodyPr>
            <a:normAutofit/>
          </a:bodyPr>
          <a:lstStyle/>
          <a:p>
            <a:pPr algn="ctr"/>
            <a:r>
              <a:rPr lang="fr-CA" sz="3200" dirty="0" smtClean="0">
                <a:solidFill>
                  <a:srgbClr val="00B050"/>
                </a:solidFill>
              </a:rPr>
              <a:t>Seigneur Jésus,</a:t>
            </a:r>
          </a:p>
          <a:p>
            <a:pPr algn="ctr"/>
            <a:r>
              <a:rPr lang="fr-CA" sz="3200" dirty="0" smtClean="0">
                <a:solidFill>
                  <a:srgbClr val="00B050"/>
                </a:solidFill>
              </a:rPr>
              <a:t>je sais que je suis ton ami et que tu es sensible à tout ce que je vis.</a:t>
            </a:r>
          </a:p>
          <a:p>
            <a:pPr algn="ctr"/>
            <a:r>
              <a:rPr lang="fr-CA" sz="3200" b="1" dirty="0" smtClean="0">
                <a:solidFill>
                  <a:srgbClr val="00B050"/>
                </a:solidFill>
              </a:rPr>
              <a:t>Je sais aussi que même si j’ai l’impression que tu m’as oublié, tu es là près de moi.</a:t>
            </a:r>
            <a:endParaRPr lang="fr-CA" sz="3200" b="1" dirty="0">
              <a:solidFill>
                <a:srgbClr val="00B050"/>
              </a:solidFill>
            </a:endParaRPr>
          </a:p>
        </p:txBody>
      </p:sp>
      <p:pic>
        <p:nvPicPr>
          <p:cNvPr id="3074" name="Picture 2" descr="Image associée"/>
          <p:cNvPicPr>
            <a:picLocks noChangeAspect="1" noChangeArrowheads="1"/>
          </p:cNvPicPr>
          <p:nvPr/>
        </p:nvPicPr>
        <p:blipFill>
          <a:blip r:embed="rId3" cstate="print"/>
          <a:srcRect/>
          <a:stretch>
            <a:fillRect/>
          </a:stretch>
        </p:blipFill>
        <p:spPr bwMode="auto">
          <a:xfrm>
            <a:off x="251520" y="1628800"/>
            <a:ext cx="2738422" cy="4600551"/>
          </a:xfrm>
          <a:prstGeom prst="rect">
            <a:avLst/>
          </a:prstGeom>
          <a:noFill/>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custDataLst>
              <p:tags r:id="rId1"/>
            </p:custDataLst>
          </p:nvPr>
        </p:nvSpPr>
        <p:spPr>
          <a:xfrm>
            <a:off x="3563888" y="2204864"/>
            <a:ext cx="5040560" cy="2664296"/>
          </a:xfrm>
        </p:spPr>
        <p:txBody>
          <a:bodyPr>
            <a:normAutofit/>
          </a:bodyPr>
          <a:lstStyle/>
          <a:p>
            <a:pPr algn="ctr"/>
            <a:r>
              <a:rPr lang="fr-CA" sz="3200" dirty="0" smtClean="0">
                <a:solidFill>
                  <a:srgbClr val="00B050"/>
                </a:solidFill>
              </a:rPr>
              <a:t>J’aimerais te remercier de marcher avec moi, de me consoler lorsque je me sens triste.</a:t>
            </a:r>
          </a:p>
          <a:p>
            <a:pPr algn="ctr"/>
            <a:endParaRPr lang="fr-CA" sz="3200" b="1" dirty="0">
              <a:solidFill>
                <a:srgbClr val="00B050"/>
              </a:solidFill>
            </a:endParaRPr>
          </a:p>
        </p:txBody>
      </p:sp>
      <p:pic>
        <p:nvPicPr>
          <p:cNvPr id="3" name="Picture 2" descr="Image associée"/>
          <p:cNvPicPr>
            <a:picLocks noChangeAspect="1" noChangeArrowheads="1"/>
          </p:cNvPicPr>
          <p:nvPr/>
        </p:nvPicPr>
        <p:blipFill>
          <a:blip r:embed="rId3" cstate="print"/>
          <a:srcRect/>
          <a:stretch>
            <a:fillRect/>
          </a:stretch>
        </p:blipFill>
        <p:spPr bwMode="auto">
          <a:xfrm>
            <a:off x="323528" y="1196752"/>
            <a:ext cx="2738422" cy="4600551"/>
          </a:xfrm>
          <a:prstGeom prst="rect">
            <a:avLst/>
          </a:prstGeom>
          <a:noFill/>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267536"/>
            <a:ext cx="4896544" cy="6322929"/>
          </a:xfrm>
          <a:prstGeom prst="rect">
            <a:avLst/>
          </a:prstGeom>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5301208"/>
            <a:ext cx="7056784" cy="1362075"/>
          </a:xfrm>
        </p:spPr>
        <p:txBody>
          <a:bodyPr/>
          <a:lstStyle/>
          <a:p>
            <a:r>
              <a:rPr lang="fr-CA" dirty="0" smtClean="0"/>
              <a:t>3- Se confier à Jésus qui marche avec moi…</a:t>
            </a:r>
            <a:endParaRPr lang="fr-CA" dirty="0"/>
          </a:p>
        </p:txBody>
      </p:sp>
      <p:pic>
        <p:nvPicPr>
          <p:cNvPr id="7" name="Imag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6588224" y="1772816"/>
            <a:ext cx="2022904" cy="3287864"/>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softEdge rad="63500"/>
          </a:effectLst>
        </p:spPr>
      </p:pic>
      <p:pic>
        <p:nvPicPr>
          <p:cNvPr id="2050" name="Picture 2" descr="Résultats de recherche d'images pour « empreintes de pas »"/>
          <p:cNvPicPr>
            <a:picLocks noChangeAspect="1" noChangeArrowheads="1"/>
          </p:cNvPicPr>
          <p:nvPr/>
        </p:nvPicPr>
        <p:blipFill>
          <a:blip r:embed="rId4" cstate="print"/>
          <a:srcRect/>
          <a:stretch>
            <a:fillRect/>
          </a:stretch>
        </p:blipFill>
        <p:spPr bwMode="auto">
          <a:xfrm>
            <a:off x="467544" y="620688"/>
            <a:ext cx="5381948" cy="3573016"/>
          </a:xfrm>
          <a:prstGeom prst="rect">
            <a:avLst/>
          </a:prstGeom>
          <a:noFill/>
        </p:spPr>
      </p:pic>
    </p:spTree>
    <p:extLst>
      <p:ext uri="{BB962C8B-B14F-4D97-AF65-F5344CB8AC3E}">
        <p14:creationId xmlns:p14="http://schemas.microsoft.com/office/powerpoint/2010/main" xmlns="" val="3599704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Sophie Triste.jpg"/>
          <p:cNvPicPr>
            <a:picLocks noChangeAspect="1"/>
          </p:cNvPicPr>
          <p:nvPr/>
        </p:nvPicPr>
        <p:blipFill>
          <a:blip r:embed="rId4" cstate="print"/>
          <a:stretch>
            <a:fillRect/>
          </a:stretch>
        </p:blipFill>
        <p:spPr>
          <a:xfrm>
            <a:off x="0" y="3037070"/>
            <a:ext cx="1857356" cy="3820929"/>
          </a:xfrm>
          <a:prstGeom prst="rect">
            <a:avLst/>
          </a:prstGeom>
        </p:spPr>
      </p:pic>
      <p:pic>
        <p:nvPicPr>
          <p:cNvPr id="9" name="Image 8" descr="Théo Surpris.jpg"/>
          <p:cNvPicPr>
            <a:picLocks noChangeAspect="1"/>
          </p:cNvPicPr>
          <p:nvPr/>
        </p:nvPicPr>
        <p:blipFill>
          <a:blip r:embed="rId5" cstate="print"/>
          <a:stretch>
            <a:fillRect/>
          </a:stretch>
        </p:blipFill>
        <p:spPr>
          <a:xfrm>
            <a:off x="6940296" y="1785926"/>
            <a:ext cx="2203704" cy="4593336"/>
          </a:xfrm>
          <a:prstGeom prst="rect">
            <a:avLst/>
          </a:prstGeom>
        </p:spPr>
      </p:pic>
      <p:sp>
        <p:nvSpPr>
          <p:cNvPr id="6" name="Rectangle à coins arrondis 5"/>
          <p:cNvSpPr/>
          <p:nvPr>
            <p:custDataLst>
              <p:tags r:id="rId1"/>
            </p:custDataLst>
          </p:nvPr>
        </p:nvSpPr>
        <p:spPr>
          <a:xfrm>
            <a:off x="2555776" y="764704"/>
            <a:ext cx="4664131" cy="1773283"/>
          </a:xfrm>
          <a:prstGeom prst="wedgeRoundRectCallout">
            <a:avLst>
              <a:gd name="adj1" fmla="val 54383"/>
              <a:gd name="adj2" fmla="val 89123"/>
              <a:gd name="adj3" fmla="val 16667"/>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Bonjour Sophie… Tu n’as pas l’air bien aujourd’hui.</a:t>
            </a:r>
            <a:endParaRPr lang="fr-CA" sz="2800" dirty="0"/>
          </a:p>
        </p:txBody>
      </p:sp>
      <p:sp>
        <p:nvSpPr>
          <p:cNvPr id="7" name="Rectangle à coins arrondis 6"/>
          <p:cNvSpPr/>
          <p:nvPr>
            <p:custDataLst>
              <p:tags r:id="rId2"/>
            </p:custDataLst>
          </p:nvPr>
        </p:nvSpPr>
        <p:spPr>
          <a:xfrm>
            <a:off x="2555776" y="3356992"/>
            <a:ext cx="4248472" cy="1944216"/>
          </a:xfrm>
          <a:prstGeom prst="wedgeRoundRectCallout">
            <a:avLst>
              <a:gd name="adj1" fmla="val -67988"/>
              <a:gd name="adj2" fmla="val -22355"/>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Tu as raison. J’ai appris une mauvaise nouvelle et je me sens mal à l’intérieur.</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Triste.jpg"/>
          <p:cNvPicPr>
            <a:picLocks noChangeAspect="1"/>
          </p:cNvPicPr>
          <p:nvPr/>
        </p:nvPicPr>
        <p:blipFill>
          <a:blip r:embed="rId4" cstate="print"/>
          <a:stretch>
            <a:fillRect/>
          </a:stretch>
        </p:blipFill>
        <p:spPr>
          <a:xfrm>
            <a:off x="0" y="3037070"/>
            <a:ext cx="1857356" cy="3820929"/>
          </a:xfrm>
          <a:prstGeom prst="rect">
            <a:avLst/>
          </a:prstGeom>
        </p:spPr>
      </p:pic>
      <p:pic>
        <p:nvPicPr>
          <p:cNvPr id="10" name="Image 9" descr="Théo Content.jpg"/>
          <p:cNvPicPr>
            <a:picLocks noChangeAspect="1"/>
          </p:cNvPicPr>
          <p:nvPr/>
        </p:nvPicPr>
        <p:blipFill>
          <a:blip r:embed="rId5" cstate="print"/>
          <a:stretch>
            <a:fillRect/>
          </a:stretch>
        </p:blipFill>
        <p:spPr>
          <a:xfrm>
            <a:off x="7001256" y="2071678"/>
            <a:ext cx="2142744" cy="4593336"/>
          </a:xfrm>
          <a:prstGeom prst="rect">
            <a:avLst/>
          </a:prstGeom>
        </p:spPr>
      </p:pic>
      <p:sp>
        <p:nvSpPr>
          <p:cNvPr id="6" name="Rectangle à coins arrondis 5"/>
          <p:cNvSpPr/>
          <p:nvPr>
            <p:custDataLst>
              <p:tags r:id="rId1"/>
            </p:custDataLst>
          </p:nvPr>
        </p:nvSpPr>
        <p:spPr>
          <a:xfrm>
            <a:off x="3779912" y="404664"/>
            <a:ext cx="3872043" cy="1224136"/>
          </a:xfrm>
          <a:prstGeom prst="wedgeRoundRectCallout">
            <a:avLst>
              <a:gd name="adj1" fmla="val 43871"/>
              <a:gd name="adj2" fmla="val 125800"/>
              <a:gd name="adj3" fmla="val 16667"/>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Est-ce que tu as le goût de me la partager?</a:t>
            </a:r>
          </a:p>
          <a:p>
            <a:pPr algn="ctr"/>
            <a:endParaRPr lang="fr-CA" sz="2800" dirty="0"/>
          </a:p>
        </p:txBody>
      </p:sp>
      <p:sp>
        <p:nvSpPr>
          <p:cNvPr id="7" name="Rectangle à coins arrondis 6"/>
          <p:cNvSpPr/>
          <p:nvPr>
            <p:custDataLst>
              <p:tags r:id="rId2"/>
            </p:custDataLst>
          </p:nvPr>
        </p:nvSpPr>
        <p:spPr>
          <a:xfrm>
            <a:off x="2214546" y="2143116"/>
            <a:ext cx="4680520" cy="2736304"/>
          </a:xfrm>
          <a:prstGeom prst="wedgeRoundRectCallout">
            <a:avLst>
              <a:gd name="adj1" fmla="val -65956"/>
              <a:gd name="adj2" fmla="val 14"/>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Tu sais comment j’aime grand-mère … Mes parents m’ont dit qu’elle est très malade. </a:t>
            </a:r>
          </a:p>
          <a:p>
            <a:pPr algn="ctr"/>
            <a:r>
              <a:rPr lang="fr-CA" sz="2800" b="1" dirty="0" smtClean="0">
                <a:solidFill>
                  <a:schemeClr val="tx1"/>
                </a:solidFill>
                <a:latin typeface="Arial" pitchFamily="34" charset="0"/>
                <a:cs typeface="Arial" pitchFamily="34" charset="0"/>
              </a:rPr>
              <a:t>Cela me fait peur…</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Théo Content 2.jpg"/>
          <p:cNvPicPr>
            <a:picLocks noChangeAspect="1"/>
          </p:cNvPicPr>
          <p:nvPr/>
        </p:nvPicPr>
        <p:blipFill>
          <a:blip r:embed="rId5" cstate="print"/>
          <a:stretch>
            <a:fillRect/>
          </a:stretch>
        </p:blipFill>
        <p:spPr>
          <a:xfrm>
            <a:off x="0" y="2417022"/>
            <a:ext cx="2071670" cy="4440977"/>
          </a:xfrm>
          <a:prstGeom prst="rect">
            <a:avLst/>
          </a:prstGeom>
        </p:spPr>
      </p:pic>
      <p:pic>
        <p:nvPicPr>
          <p:cNvPr id="7" name="Image 6" descr="Sophie Triste 2.jpg"/>
          <p:cNvPicPr>
            <a:picLocks noChangeAspect="1"/>
          </p:cNvPicPr>
          <p:nvPr/>
        </p:nvPicPr>
        <p:blipFill>
          <a:blip r:embed="rId6" cstate="print"/>
          <a:stretch>
            <a:fillRect/>
          </a:stretch>
        </p:blipFill>
        <p:spPr>
          <a:xfrm>
            <a:off x="7345574" y="2714620"/>
            <a:ext cx="1798425" cy="3699697"/>
          </a:xfrm>
          <a:prstGeom prst="rect">
            <a:avLst/>
          </a:prstGeom>
        </p:spPr>
      </p:pic>
      <p:sp>
        <p:nvSpPr>
          <p:cNvPr id="8" name="Rectangle à coins arrondis 7"/>
          <p:cNvSpPr/>
          <p:nvPr>
            <p:custDataLst>
              <p:tags r:id="rId1"/>
            </p:custDataLst>
          </p:nvPr>
        </p:nvSpPr>
        <p:spPr>
          <a:xfrm>
            <a:off x="2627784" y="188640"/>
            <a:ext cx="5328592" cy="1844824"/>
          </a:xfrm>
          <a:prstGeom prst="wedgeRoundRectCallout">
            <a:avLst>
              <a:gd name="adj1" fmla="val 38286"/>
              <a:gd name="adj2" fmla="val 105609"/>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J’ai même de la misère à écouter à l’école. Je n’ai plus le goût de jouer… Ça prend toute la place.</a:t>
            </a:r>
            <a:endParaRPr lang="fr-CA" sz="2800" b="1" dirty="0">
              <a:solidFill>
                <a:schemeClr val="tx1"/>
              </a:solidFill>
              <a:latin typeface="Arial" pitchFamily="34" charset="0"/>
              <a:cs typeface="Arial" pitchFamily="34" charset="0"/>
            </a:endParaRPr>
          </a:p>
        </p:txBody>
      </p:sp>
      <p:sp>
        <p:nvSpPr>
          <p:cNvPr id="10" name="Rectangle à coins arrondis 9"/>
          <p:cNvSpPr/>
          <p:nvPr>
            <p:custDataLst>
              <p:tags r:id="rId2"/>
            </p:custDataLst>
          </p:nvPr>
        </p:nvSpPr>
        <p:spPr>
          <a:xfrm>
            <a:off x="2000232" y="2214554"/>
            <a:ext cx="3816424" cy="2376264"/>
          </a:xfrm>
          <a:prstGeom prst="wedgeRoundRectCallout">
            <a:avLst>
              <a:gd name="adj1" fmla="val -58548"/>
              <a:gd name="adj2" fmla="val 18699"/>
              <a:gd name="adj3" fmla="val 16667"/>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te comprends. Tu sais que je serai toujours avec toi. Jésus est là aussi pour t’écouter.</a:t>
            </a:r>
            <a:endParaRPr lang="fr-CA" sz="2800" b="1" dirty="0">
              <a:solidFill>
                <a:schemeClr val="tx1"/>
              </a:solidFill>
              <a:latin typeface="Arial" pitchFamily="34" charset="0"/>
              <a:cs typeface="Arial" pitchFamily="34" charset="0"/>
            </a:endParaRPr>
          </a:p>
        </p:txBody>
      </p:sp>
      <p:sp>
        <p:nvSpPr>
          <p:cNvPr id="6" name="Rectangle à coins arrondis 5"/>
          <p:cNvSpPr/>
          <p:nvPr>
            <p:custDataLst>
              <p:tags r:id="rId3"/>
            </p:custDataLst>
          </p:nvPr>
        </p:nvSpPr>
        <p:spPr>
          <a:xfrm>
            <a:off x="3563888" y="4797152"/>
            <a:ext cx="2304256" cy="1152128"/>
          </a:xfrm>
          <a:prstGeom prst="wedgeRoundRectCallout">
            <a:avLst>
              <a:gd name="adj1" fmla="val 119185"/>
              <a:gd name="adj2" fmla="val -111753"/>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Comment?</a:t>
            </a:r>
            <a:endParaRPr lang="fr-CA"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Théo Content 2.jpg"/>
          <p:cNvPicPr>
            <a:picLocks noChangeAspect="1"/>
          </p:cNvPicPr>
          <p:nvPr/>
        </p:nvPicPr>
        <p:blipFill>
          <a:blip r:embed="rId5" cstate="print"/>
          <a:stretch>
            <a:fillRect/>
          </a:stretch>
        </p:blipFill>
        <p:spPr>
          <a:xfrm>
            <a:off x="214282" y="2928934"/>
            <a:ext cx="2000264" cy="4287906"/>
          </a:xfrm>
          <a:prstGeom prst="rect">
            <a:avLst/>
          </a:prstGeom>
        </p:spPr>
      </p:pic>
      <p:pic>
        <p:nvPicPr>
          <p:cNvPr id="12" name="Image 11" descr="Sophie Triste 2.jpg"/>
          <p:cNvPicPr>
            <a:picLocks noChangeAspect="1"/>
          </p:cNvPicPr>
          <p:nvPr/>
        </p:nvPicPr>
        <p:blipFill>
          <a:blip r:embed="rId6" cstate="print"/>
          <a:stretch>
            <a:fillRect/>
          </a:stretch>
        </p:blipFill>
        <p:spPr>
          <a:xfrm>
            <a:off x="7407709" y="3286124"/>
            <a:ext cx="1736291" cy="3571876"/>
          </a:xfrm>
          <a:prstGeom prst="rect">
            <a:avLst/>
          </a:prstGeom>
        </p:spPr>
      </p:pic>
      <p:sp>
        <p:nvSpPr>
          <p:cNvPr id="10" name="Rectangle à coins arrondis 9"/>
          <p:cNvSpPr/>
          <p:nvPr>
            <p:custDataLst>
              <p:tags r:id="rId1"/>
            </p:custDataLst>
          </p:nvPr>
        </p:nvSpPr>
        <p:spPr>
          <a:xfrm>
            <a:off x="395536" y="188640"/>
            <a:ext cx="5256584" cy="2664296"/>
          </a:xfrm>
          <a:prstGeom prst="wedgeRoundRectCallout">
            <a:avLst>
              <a:gd name="adj1" fmla="val -25646"/>
              <a:gd name="adj2" fmla="val 60555"/>
              <a:gd name="adj3" fmla="val 16667"/>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Sophie, tu n’es plus capable de bien voir… car tu es comme dans une tempête à l’intérieur de toi.</a:t>
            </a:r>
          </a:p>
          <a:p>
            <a:pPr algn="ctr"/>
            <a:r>
              <a:rPr lang="fr-CA" sz="2800" b="1" dirty="0" smtClean="0">
                <a:solidFill>
                  <a:schemeClr val="tx1"/>
                </a:solidFill>
                <a:latin typeface="Arial" pitchFamily="34" charset="0"/>
                <a:cs typeface="Arial" pitchFamily="34" charset="0"/>
              </a:rPr>
              <a:t>Jésus peut t’aider…</a:t>
            </a:r>
            <a:endParaRPr lang="fr-CA" sz="2800" dirty="0">
              <a:solidFill>
                <a:schemeClr val="tx1"/>
              </a:solidFill>
              <a:latin typeface="Arial" pitchFamily="34" charset="0"/>
              <a:cs typeface="Arial" pitchFamily="34" charset="0"/>
            </a:endParaRPr>
          </a:p>
        </p:txBody>
      </p:sp>
      <p:sp>
        <p:nvSpPr>
          <p:cNvPr id="6" name="Pensées 5"/>
          <p:cNvSpPr/>
          <p:nvPr/>
        </p:nvSpPr>
        <p:spPr>
          <a:xfrm>
            <a:off x="5643570" y="0"/>
            <a:ext cx="3240360" cy="3096344"/>
          </a:xfrm>
          <a:prstGeom prst="cloudCallout">
            <a:avLst>
              <a:gd name="adj1" fmla="val 33527"/>
              <a:gd name="adj2" fmla="val 55849"/>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b="1" dirty="0" smtClean="0">
                <a:latin typeface="Arial" pitchFamily="34" charset="0"/>
                <a:cs typeface="Arial" pitchFamily="34" charset="0"/>
              </a:rPr>
              <a:t>   ?</a:t>
            </a:r>
            <a:endParaRPr lang="fr-CA" sz="4400" b="1" dirty="0">
              <a:latin typeface="Arial" pitchFamily="34" charset="0"/>
              <a:cs typeface="Arial" pitchFamily="34" charset="0"/>
            </a:endParaRPr>
          </a:p>
        </p:txBody>
      </p:sp>
      <p:sp>
        <p:nvSpPr>
          <p:cNvPr id="11" name="Éclair 10"/>
          <p:cNvSpPr/>
          <p:nvPr/>
        </p:nvSpPr>
        <p:spPr>
          <a:xfrm>
            <a:off x="7596336" y="980728"/>
            <a:ext cx="1008112" cy="136815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6386" name="Picture 2" descr="Résultats de recherche d'images pour « tristesse icone »"/>
          <p:cNvPicPr>
            <a:picLocks noChangeAspect="1" noChangeArrowheads="1"/>
          </p:cNvPicPr>
          <p:nvPr/>
        </p:nvPicPr>
        <p:blipFill>
          <a:blip r:embed="rId7" cstate="print"/>
          <a:srcRect/>
          <a:stretch>
            <a:fillRect/>
          </a:stretch>
        </p:blipFill>
        <p:spPr bwMode="auto">
          <a:xfrm>
            <a:off x="6429388" y="1214422"/>
            <a:ext cx="792088" cy="792088"/>
          </a:xfrm>
          <a:prstGeom prst="rect">
            <a:avLst/>
          </a:prstGeom>
          <a:noFill/>
        </p:spPr>
      </p:pic>
      <p:sp>
        <p:nvSpPr>
          <p:cNvPr id="13" name="Rectangle à coins arrondis 12"/>
          <p:cNvSpPr/>
          <p:nvPr>
            <p:custDataLst>
              <p:tags r:id="rId2"/>
            </p:custDataLst>
          </p:nvPr>
        </p:nvSpPr>
        <p:spPr>
          <a:xfrm>
            <a:off x="2928926" y="3286124"/>
            <a:ext cx="3960440" cy="3024336"/>
          </a:xfrm>
          <a:prstGeom prst="wedgeRoundRectCallout">
            <a:avLst>
              <a:gd name="adj1" fmla="val -62089"/>
              <a:gd name="adj2" fmla="val -13650"/>
              <a:gd name="adj3" fmla="val 16667"/>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J’aimerais te raconter l’histoire où Jésus calme une tempête…</a:t>
            </a:r>
            <a:endParaRPr lang="fr-CA" sz="2800" dirty="0">
              <a:latin typeface="Arial" pitchFamily="34" charset="0"/>
              <a:cs typeface="Arial" pitchFamily="34" charset="0"/>
            </a:endParaRP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calme la tempête.jpg"/>
          <p:cNvPicPr>
            <a:picLocks noChangeAspect="1"/>
          </p:cNvPicPr>
          <p:nvPr/>
        </p:nvPicPr>
        <p:blipFill>
          <a:blip r:embed="rId2" cstate="print"/>
          <a:stretch>
            <a:fillRect/>
          </a:stretch>
        </p:blipFill>
        <p:spPr>
          <a:xfrm>
            <a:off x="0" y="0"/>
            <a:ext cx="9144000" cy="4430708"/>
          </a:xfrm>
          <a:prstGeom prst="rect">
            <a:avLst/>
          </a:prstGeom>
        </p:spPr>
      </p:pic>
      <p:sp>
        <p:nvSpPr>
          <p:cNvPr id="3" name="Espace réservé du contenu 2"/>
          <p:cNvSpPr>
            <a:spLocks noGrp="1"/>
          </p:cNvSpPr>
          <p:nvPr>
            <p:ph idx="1"/>
          </p:nvPr>
        </p:nvSpPr>
        <p:spPr>
          <a:xfrm>
            <a:off x="0" y="4429132"/>
            <a:ext cx="9144000" cy="2428868"/>
          </a:xfrm>
          <a:solidFill>
            <a:schemeClr val="tx2">
              <a:lumMod val="60000"/>
              <a:lumOff val="40000"/>
              <a:alpha val="40000"/>
            </a:schemeClr>
          </a:solidFill>
        </p:spPr>
        <p:txBody>
          <a:bodyPr>
            <a:normAutofit lnSpcReduction="10000"/>
          </a:bodyPr>
          <a:lstStyle/>
          <a:p>
            <a:pPr>
              <a:buNone/>
            </a:pPr>
            <a:r>
              <a:rPr lang="fr-CA" dirty="0" smtClean="0"/>
              <a:t>Il arrivait souvent à Jésus de se déplacer en bateau dans le pays. Beaucoup de ses amis étaient des pêcheurs. </a:t>
            </a:r>
          </a:p>
          <a:p>
            <a:pPr>
              <a:buNone/>
            </a:pPr>
            <a:r>
              <a:rPr lang="fr-CA" dirty="0" smtClean="0"/>
              <a:t>Alors que Jésus était avec ses amis, ses disciples, il leur dit : « Allons sur l’autre rive. »</a:t>
            </a:r>
            <a:endParaRPr lang="fr-CA" dirty="0"/>
          </a:p>
        </p:txBody>
      </p:sp>
      <p:sp>
        <p:nvSpPr>
          <p:cNvPr id="4" name="ZoneTexte 3"/>
          <p:cNvSpPr txBox="1"/>
          <p:nvPr/>
        </p:nvSpPr>
        <p:spPr>
          <a:xfrm>
            <a:off x="5715008" y="1714488"/>
            <a:ext cx="3428992" cy="307777"/>
          </a:xfrm>
          <a:prstGeom prst="rect">
            <a:avLst/>
          </a:prstGeom>
          <a:noFill/>
        </p:spPr>
        <p:txBody>
          <a:bodyPr wrap="square" rtlCol="0">
            <a:spAutoFit/>
          </a:bodyPr>
          <a:lstStyle/>
          <a:p>
            <a:r>
              <a:rPr lang="fr-CA" sz="1400" b="1" dirty="0" smtClean="0">
                <a:latin typeface="Arial" pitchFamily="34" charset="0"/>
                <a:cs typeface="Arial" pitchFamily="34" charset="0"/>
              </a:rPr>
              <a:t>Inspiré de l’Évangile de Luc 8,22-25</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calme la tempête.jpg"/>
          <p:cNvPicPr>
            <a:picLocks noChangeAspect="1"/>
          </p:cNvPicPr>
          <p:nvPr/>
        </p:nvPicPr>
        <p:blipFill>
          <a:blip r:embed="rId2" cstate="print"/>
          <a:stretch>
            <a:fillRect/>
          </a:stretch>
        </p:blipFill>
        <p:spPr>
          <a:xfrm>
            <a:off x="0" y="0"/>
            <a:ext cx="9144000" cy="4430708"/>
          </a:xfrm>
          <a:prstGeom prst="rect">
            <a:avLst/>
          </a:prstGeom>
        </p:spPr>
      </p:pic>
      <p:sp>
        <p:nvSpPr>
          <p:cNvPr id="3" name="Espace réservé du contenu 2"/>
          <p:cNvSpPr>
            <a:spLocks noGrp="1"/>
          </p:cNvSpPr>
          <p:nvPr>
            <p:ph idx="1"/>
          </p:nvPr>
        </p:nvSpPr>
        <p:spPr>
          <a:xfrm>
            <a:off x="0" y="4286256"/>
            <a:ext cx="9144000" cy="2571744"/>
          </a:xfrm>
          <a:solidFill>
            <a:schemeClr val="tx2">
              <a:lumMod val="60000"/>
              <a:lumOff val="40000"/>
              <a:alpha val="40000"/>
            </a:schemeClr>
          </a:solidFill>
        </p:spPr>
        <p:txBody>
          <a:bodyPr>
            <a:normAutofit/>
          </a:bodyPr>
          <a:lstStyle/>
          <a:p>
            <a:pPr>
              <a:buNone/>
            </a:pPr>
            <a:r>
              <a:rPr lang="fr-CA" dirty="0" smtClean="0"/>
              <a:t>Les amis de Jésus préparèrent la barque et ils partirent ensemble pour traverser le lac de Tibériade. Pendant qu’ils naviguaient, Jésus, qui avait vécu une grosse journée, s’endormit au fond de la barque.</a:t>
            </a:r>
            <a:endParaRPr lang="fr-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calme la tempête.jpg"/>
          <p:cNvPicPr>
            <a:picLocks noChangeAspect="1"/>
          </p:cNvPicPr>
          <p:nvPr/>
        </p:nvPicPr>
        <p:blipFill>
          <a:blip r:embed="rId2" cstate="print"/>
          <a:stretch>
            <a:fillRect/>
          </a:stretch>
        </p:blipFill>
        <p:spPr>
          <a:xfrm>
            <a:off x="0" y="0"/>
            <a:ext cx="9144000" cy="4430708"/>
          </a:xfrm>
          <a:prstGeom prst="rect">
            <a:avLst/>
          </a:prstGeom>
        </p:spPr>
      </p:pic>
      <p:sp>
        <p:nvSpPr>
          <p:cNvPr id="3" name="Espace réservé du contenu 2"/>
          <p:cNvSpPr>
            <a:spLocks noGrp="1"/>
          </p:cNvSpPr>
          <p:nvPr>
            <p:ph idx="1"/>
          </p:nvPr>
        </p:nvSpPr>
        <p:spPr>
          <a:xfrm>
            <a:off x="0" y="4429132"/>
            <a:ext cx="9144000" cy="2428868"/>
          </a:xfrm>
          <a:solidFill>
            <a:schemeClr val="tx2">
              <a:lumMod val="60000"/>
              <a:lumOff val="40000"/>
              <a:alpha val="40000"/>
            </a:schemeClr>
          </a:solidFill>
        </p:spPr>
        <p:txBody>
          <a:bodyPr>
            <a:normAutofit/>
          </a:bodyPr>
          <a:lstStyle/>
          <a:p>
            <a:pPr>
              <a:buNone/>
            </a:pPr>
            <a:r>
              <a:rPr lang="fr-CA" dirty="0" smtClean="0"/>
              <a:t>Quelques instants de repos… et la tempête se leva! Le vent soufflait très fort et il soulevait de grosses vagues, au point où le bateau se remplissait d’eau.</a:t>
            </a:r>
            <a:endParaRPr lang="fr-CA"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586</Words>
  <Application>Microsoft Office PowerPoint</Application>
  <PresentationFormat>Affichage à l'écran (4:3)</PresentationFormat>
  <Paragraphs>58</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Démarche de préparation à la première des communions.</vt:lpstr>
      <vt:lpstr>3- Se confier à Jésus qui marche avec moi…</vt:lpstr>
      <vt:lpstr>Diapositive 3</vt:lpstr>
      <vt:lpstr>Diapositive 4</vt:lpstr>
      <vt:lpstr>Diapositive 5</vt:lpstr>
      <vt:lpstr>Diapositive 6</vt:lpstr>
      <vt:lpstr>Diapositive 7</vt:lpstr>
      <vt:lpstr>Diapositive 8</vt:lpstr>
      <vt:lpstr>Diapositive 9</vt:lpstr>
      <vt:lpstr>Diapositive 10</vt:lpstr>
      <vt:lpstr>Diapositive 11</vt:lpstr>
      <vt:lpstr>Questions sur le récit… (Jésus calme la tempête)</vt:lpstr>
      <vt:lpstr>Diapositive 13</vt:lpstr>
      <vt:lpstr>Diapositive 14</vt:lpstr>
      <vt:lpstr>Diapositive 15</vt:lpstr>
      <vt:lpstr>Temps d’intériorité</vt:lpstr>
      <vt:lpstr>Diapositive 17</vt:lpstr>
      <vt:lpstr>Diapositive 18</vt:lpstr>
      <vt:lpstr>Diapositive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préparation à la première des communions.</dc:title>
  <dc:creator>Steeve Tremblay</dc:creator>
  <cp:lastModifiedBy>Steeve Tremblay</cp:lastModifiedBy>
  <cp:revision>229</cp:revision>
  <dcterms:created xsi:type="dcterms:W3CDTF">2017-03-07T18:51:19Z</dcterms:created>
  <dcterms:modified xsi:type="dcterms:W3CDTF">2022-07-11T18:48:09Z</dcterms:modified>
</cp:coreProperties>
</file>